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2"/>
  </p:notesMasterIdLst>
  <p:sldIdLst>
    <p:sldId id="286" r:id="rId2"/>
    <p:sldId id="257" r:id="rId3"/>
    <p:sldId id="303" r:id="rId4"/>
    <p:sldId id="304" r:id="rId5"/>
    <p:sldId id="305" r:id="rId6"/>
    <p:sldId id="306" r:id="rId7"/>
    <p:sldId id="314" r:id="rId8"/>
    <p:sldId id="315" r:id="rId9"/>
    <p:sldId id="307" r:id="rId10"/>
    <p:sldId id="313" r:id="rId11"/>
    <p:sldId id="316" r:id="rId12"/>
    <p:sldId id="308" r:id="rId13"/>
    <p:sldId id="276" r:id="rId14"/>
    <p:sldId id="272" r:id="rId15"/>
    <p:sldId id="309" r:id="rId16"/>
    <p:sldId id="310" r:id="rId17"/>
    <p:sldId id="264" r:id="rId18"/>
    <p:sldId id="267" r:id="rId19"/>
    <p:sldId id="263" r:id="rId20"/>
    <p:sldId id="311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4" r:id="rId29"/>
    <p:sldId id="323" r:id="rId30"/>
    <p:sldId id="322" r:id="rId31"/>
    <p:sldId id="278" r:id="rId32"/>
    <p:sldId id="345" r:id="rId33"/>
    <p:sldId id="346" r:id="rId34"/>
    <p:sldId id="259" r:id="rId35"/>
    <p:sldId id="347" r:id="rId36"/>
    <p:sldId id="348" r:id="rId37"/>
    <p:sldId id="349" r:id="rId38"/>
    <p:sldId id="274" r:id="rId39"/>
    <p:sldId id="273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260" r:id="rId49"/>
    <p:sldId id="300" r:id="rId50"/>
    <p:sldId id="358" r:id="rId51"/>
    <p:sldId id="340" r:id="rId52"/>
    <p:sldId id="266" r:id="rId53"/>
    <p:sldId id="361" r:id="rId54"/>
    <p:sldId id="268" r:id="rId55"/>
    <p:sldId id="342" r:id="rId56"/>
    <p:sldId id="362" r:id="rId57"/>
    <p:sldId id="270" r:id="rId58"/>
    <p:sldId id="363" r:id="rId59"/>
    <p:sldId id="341" r:id="rId60"/>
    <p:sldId id="359" r:id="rId61"/>
    <p:sldId id="360" r:id="rId62"/>
    <p:sldId id="343" r:id="rId63"/>
    <p:sldId id="312" r:id="rId64"/>
    <p:sldId id="258" r:id="rId65"/>
    <p:sldId id="301" r:id="rId66"/>
    <p:sldId id="284" r:id="rId67"/>
    <p:sldId id="269" r:id="rId68"/>
    <p:sldId id="271" r:id="rId69"/>
    <p:sldId id="275" r:id="rId70"/>
    <p:sldId id="287" r:id="rId71"/>
  </p:sldIdLst>
  <p:sldSz cx="12192000" cy="6858000"/>
  <p:notesSz cx="6858000" cy="9144000"/>
  <p:embeddedFontLst>
    <p:embeddedFont>
      <p:font typeface="Century Gothic" panose="020B0502020202020204" pitchFamily="34" charset="0"/>
      <p:regular r:id="rId73"/>
      <p:bold r:id="rId74"/>
      <p:italic r:id="rId75"/>
      <p:boldItalic r:id="rId76"/>
    </p:embeddedFont>
    <p:embeddedFont>
      <p:font typeface="Source Sans Pro" panose="020B050303040302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1" roundtripDataSignature="AMtx7miGBa3eEWCxWu3D9U/cJQ+yTdiJo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mon Pettit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11CAED-E986-4946-B86E-88CA853B45F0}">
  <a:tblStyle styleId="{D211CAED-E986-4946-B86E-88CA853B45F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DE038A0-2776-4924-BCF6-CA2B5CE84D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23" autoAdjust="0"/>
  </p:normalViewPr>
  <p:slideViewPr>
    <p:cSldViewPr snapToGrid="0">
      <p:cViewPr varScale="1">
        <p:scale>
          <a:sx n="107" d="100"/>
          <a:sy n="107" d="100"/>
        </p:scale>
        <p:origin x="1402" y="62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customschemas.google.com/relationships/presentationmetadata" Target="meta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2D8DD-7E9E-4F22-8C1E-8EF6A9BFF424}" type="doc">
      <dgm:prSet loTypeId="urn:microsoft.com/office/officeart/2005/8/layout/process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E"/>
        </a:p>
      </dgm:t>
    </dgm:pt>
    <dgm:pt modelId="{5C4AFE6F-076A-474D-81CC-63959BEE228F}">
      <dgm:prSet phldrT="[Text]" custT="1"/>
      <dgm:spPr>
        <a:solidFill>
          <a:schemeClr val="tx1"/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en-IE" sz="2000" b="0" dirty="0">
              <a:solidFill>
                <a:schemeClr val="bg2">
                  <a:lumMod val="10000"/>
                </a:schemeClr>
              </a:solidFill>
            </a:rPr>
            <a:t>Sensory evidence</a:t>
          </a:r>
          <a:r>
            <a:rPr lang="en-IE" sz="2000" b="1" dirty="0">
              <a:solidFill>
                <a:schemeClr val="bg2">
                  <a:lumMod val="10000"/>
                </a:schemeClr>
              </a:solidFill>
            </a:rPr>
            <a:t> </a:t>
          </a:r>
        </a:p>
      </dgm:t>
    </dgm:pt>
    <dgm:pt modelId="{FAEB95AA-83EA-4141-BDDB-9F62D0D68E3A}" type="parTrans" cxnId="{D655A8CC-48DF-4BF8-8617-2B5C1B4F58E6}">
      <dgm:prSet/>
      <dgm:spPr/>
      <dgm:t>
        <a:bodyPr/>
        <a:lstStyle/>
        <a:p>
          <a:endParaRPr lang="en-IE"/>
        </a:p>
      </dgm:t>
    </dgm:pt>
    <dgm:pt modelId="{59D628BC-21AD-4E6D-8DAC-EC4A6F941048}" type="sibTrans" cxnId="{D655A8CC-48DF-4BF8-8617-2B5C1B4F58E6}">
      <dgm:prSet/>
      <dgm:spPr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endParaRPr lang="en-IE"/>
        </a:p>
      </dgm:t>
    </dgm:pt>
    <dgm:pt modelId="{9D6A23A9-873A-47C8-B115-81629CF9DB79}">
      <dgm:prSet phldrT="[Text]" custT="1"/>
      <dgm:spPr>
        <a:solidFill>
          <a:schemeClr val="tx1"/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en-IE" sz="2000" b="0" dirty="0">
              <a:solidFill>
                <a:schemeClr val="bg2">
                  <a:lumMod val="10000"/>
                </a:schemeClr>
              </a:solidFill>
            </a:rPr>
            <a:t>Motor preparation</a:t>
          </a:r>
        </a:p>
      </dgm:t>
    </dgm:pt>
    <dgm:pt modelId="{D3015434-D984-4067-95F4-1E23F210953D}" type="parTrans" cxnId="{8C062F7F-C839-40C8-82E0-65768D6EDDFC}">
      <dgm:prSet/>
      <dgm:spPr/>
      <dgm:t>
        <a:bodyPr/>
        <a:lstStyle/>
        <a:p>
          <a:endParaRPr lang="en-IE"/>
        </a:p>
      </dgm:t>
    </dgm:pt>
    <dgm:pt modelId="{17278FE4-A134-426D-8D69-17E3CF1BB95B}" type="sibTrans" cxnId="{8C062F7F-C839-40C8-82E0-65768D6EDDFC}">
      <dgm:prSet/>
      <dgm:spPr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endParaRPr lang="en-IE"/>
        </a:p>
      </dgm:t>
    </dgm:pt>
    <dgm:pt modelId="{FE25A8EA-A20C-48FF-953E-91A213727AF0}">
      <dgm:prSet phldrT="[Text]" custT="1"/>
      <dgm:spPr>
        <a:solidFill>
          <a:schemeClr val="tx1"/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en-IE" sz="2000" b="0" dirty="0">
              <a:solidFill>
                <a:schemeClr val="bg2">
                  <a:lumMod val="10000"/>
                </a:schemeClr>
              </a:solidFill>
            </a:rPr>
            <a:t>Accumulation</a:t>
          </a:r>
        </a:p>
      </dgm:t>
    </dgm:pt>
    <dgm:pt modelId="{816D9D61-CCCC-4E6E-B616-E31ED6AA217B}" type="parTrans" cxnId="{DD22C92A-EE5A-49BC-A96C-7A3A0C9E4FF4}">
      <dgm:prSet/>
      <dgm:spPr/>
      <dgm:t>
        <a:bodyPr/>
        <a:lstStyle/>
        <a:p>
          <a:endParaRPr lang="en-IE"/>
        </a:p>
      </dgm:t>
    </dgm:pt>
    <dgm:pt modelId="{54C2672B-29FB-453D-A658-E46423794396}" type="sibTrans" cxnId="{DD22C92A-EE5A-49BC-A96C-7A3A0C9E4FF4}">
      <dgm:prSet/>
      <dgm:spPr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endParaRPr lang="en-IE"/>
        </a:p>
      </dgm:t>
    </dgm:pt>
    <dgm:pt modelId="{DE278482-843E-4CC9-BAF0-A5F7196DB98D}">
      <dgm:prSet phldrT="[Text]" custT="1"/>
      <dgm:spPr>
        <a:solidFill>
          <a:schemeClr val="tx1"/>
        </a:solidFill>
        <a:ln>
          <a:solidFill>
            <a:schemeClr val="bg2">
              <a:lumMod val="10000"/>
            </a:schemeClr>
          </a:solidFill>
        </a:ln>
      </dgm:spPr>
      <dgm:t>
        <a:bodyPr/>
        <a:lstStyle/>
        <a:p>
          <a:r>
            <a:rPr lang="en-IE" sz="2000" b="0" dirty="0">
              <a:solidFill>
                <a:schemeClr val="bg2">
                  <a:lumMod val="10000"/>
                </a:schemeClr>
              </a:solidFill>
            </a:rPr>
            <a:t>Motor execution</a:t>
          </a:r>
        </a:p>
      </dgm:t>
    </dgm:pt>
    <dgm:pt modelId="{E43B3279-7AF8-4788-B3CF-14D33D46CE6B}" type="parTrans" cxnId="{AB70B0DB-A1A2-4AC8-983B-C138897BABB5}">
      <dgm:prSet/>
      <dgm:spPr/>
      <dgm:t>
        <a:bodyPr/>
        <a:lstStyle/>
        <a:p>
          <a:endParaRPr lang="en-IE"/>
        </a:p>
      </dgm:t>
    </dgm:pt>
    <dgm:pt modelId="{F8FB63C3-4534-44C1-B34D-B133F5EBC0F5}" type="sibTrans" cxnId="{AB70B0DB-A1A2-4AC8-983B-C138897BABB5}">
      <dgm:prSet/>
      <dgm:spPr/>
      <dgm:t>
        <a:bodyPr/>
        <a:lstStyle/>
        <a:p>
          <a:endParaRPr lang="en-IE"/>
        </a:p>
      </dgm:t>
    </dgm:pt>
    <dgm:pt modelId="{F4CF967F-228F-4C0F-824C-EFB611A8C466}" type="pres">
      <dgm:prSet presAssocID="{BA82D8DD-7E9E-4F22-8C1E-8EF6A9BFF424}" presName="linearFlow" presStyleCnt="0">
        <dgm:presLayoutVars>
          <dgm:resizeHandles val="exact"/>
        </dgm:presLayoutVars>
      </dgm:prSet>
      <dgm:spPr/>
    </dgm:pt>
    <dgm:pt modelId="{1F4B308B-7A40-496C-BF6F-BCEA11CC7423}" type="pres">
      <dgm:prSet presAssocID="{5C4AFE6F-076A-474D-81CC-63959BEE228F}" presName="node" presStyleLbl="node1" presStyleIdx="0" presStyleCnt="4" custScaleX="180384">
        <dgm:presLayoutVars>
          <dgm:bulletEnabled val="1"/>
        </dgm:presLayoutVars>
      </dgm:prSet>
      <dgm:spPr/>
    </dgm:pt>
    <dgm:pt modelId="{7D79C4E1-FAB6-48D3-9077-9088603111D7}" type="pres">
      <dgm:prSet presAssocID="{59D628BC-21AD-4E6D-8DAC-EC4A6F941048}" presName="sibTrans" presStyleLbl="sibTrans2D1" presStyleIdx="0" presStyleCnt="3"/>
      <dgm:spPr/>
    </dgm:pt>
    <dgm:pt modelId="{372F184D-2481-48D1-A8F3-51F7A32635EA}" type="pres">
      <dgm:prSet presAssocID="{59D628BC-21AD-4E6D-8DAC-EC4A6F941048}" presName="connectorText" presStyleLbl="sibTrans2D1" presStyleIdx="0" presStyleCnt="3"/>
      <dgm:spPr/>
    </dgm:pt>
    <dgm:pt modelId="{79C6F10D-DEE3-4241-8220-BAC97200135D}" type="pres">
      <dgm:prSet presAssocID="{FE25A8EA-A20C-48FF-953E-91A213727AF0}" presName="node" presStyleLbl="node1" presStyleIdx="1" presStyleCnt="4" custScaleX="182399">
        <dgm:presLayoutVars>
          <dgm:bulletEnabled val="1"/>
        </dgm:presLayoutVars>
      </dgm:prSet>
      <dgm:spPr/>
    </dgm:pt>
    <dgm:pt modelId="{DC563425-34E7-4259-9195-FFABA191A011}" type="pres">
      <dgm:prSet presAssocID="{54C2672B-29FB-453D-A658-E46423794396}" presName="sibTrans" presStyleLbl="sibTrans2D1" presStyleIdx="1" presStyleCnt="3"/>
      <dgm:spPr/>
    </dgm:pt>
    <dgm:pt modelId="{2425BF19-5B76-473B-986C-21B7BC5F3E8F}" type="pres">
      <dgm:prSet presAssocID="{54C2672B-29FB-453D-A658-E46423794396}" presName="connectorText" presStyleLbl="sibTrans2D1" presStyleIdx="1" presStyleCnt="3"/>
      <dgm:spPr/>
    </dgm:pt>
    <dgm:pt modelId="{0B6FBF86-A6AA-45FD-8B9F-64DA3CFBDBEB}" type="pres">
      <dgm:prSet presAssocID="{9D6A23A9-873A-47C8-B115-81629CF9DB79}" presName="node" presStyleLbl="node1" presStyleIdx="2" presStyleCnt="4" custScaleX="176626">
        <dgm:presLayoutVars>
          <dgm:bulletEnabled val="1"/>
        </dgm:presLayoutVars>
      </dgm:prSet>
      <dgm:spPr/>
    </dgm:pt>
    <dgm:pt modelId="{6AE5C133-8A83-4304-9893-9D82F60E0326}" type="pres">
      <dgm:prSet presAssocID="{17278FE4-A134-426D-8D69-17E3CF1BB95B}" presName="sibTrans" presStyleLbl="sibTrans2D1" presStyleIdx="2" presStyleCnt="3"/>
      <dgm:spPr/>
    </dgm:pt>
    <dgm:pt modelId="{C41AC417-96DC-4478-B90E-3F0CBF732C6E}" type="pres">
      <dgm:prSet presAssocID="{17278FE4-A134-426D-8D69-17E3CF1BB95B}" presName="connectorText" presStyleLbl="sibTrans2D1" presStyleIdx="2" presStyleCnt="3"/>
      <dgm:spPr/>
    </dgm:pt>
    <dgm:pt modelId="{6EEA1CA3-2D55-463C-A19E-ABF211BA6257}" type="pres">
      <dgm:prSet presAssocID="{DE278482-843E-4CC9-BAF0-A5F7196DB98D}" presName="node" presStyleLbl="node1" presStyleIdx="3" presStyleCnt="4" custScaleX="176049">
        <dgm:presLayoutVars>
          <dgm:bulletEnabled val="1"/>
        </dgm:presLayoutVars>
      </dgm:prSet>
      <dgm:spPr/>
    </dgm:pt>
  </dgm:ptLst>
  <dgm:cxnLst>
    <dgm:cxn modelId="{8A5A082A-1754-4CD3-A3C9-39AB32158848}" type="presOf" srcId="{54C2672B-29FB-453D-A658-E46423794396}" destId="{2425BF19-5B76-473B-986C-21B7BC5F3E8F}" srcOrd="1" destOrd="0" presId="urn:microsoft.com/office/officeart/2005/8/layout/process2"/>
    <dgm:cxn modelId="{DD22C92A-EE5A-49BC-A96C-7A3A0C9E4FF4}" srcId="{BA82D8DD-7E9E-4F22-8C1E-8EF6A9BFF424}" destId="{FE25A8EA-A20C-48FF-953E-91A213727AF0}" srcOrd="1" destOrd="0" parTransId="{816D9D61-CCCC-4E6E-B616-E31ED6AA217B}" sibTransId="{54C2672B-29FB-453D-A658-E46423794396}"/>
    <dgm:cxn modelId="{F1BD9C4C-81B9-4015-A662-0EB1EFF94B11}" type="presOf" srcId="{5C4AFE6F-076A-474D-81CC-63959BEE228F}" destId="{1F4B308B-7A40-496C-BF6F-BCEA11CC7423}" srcOrd="0" destOrd="0" presId="urn:microsoft.com/office/officeart/2005/8/layout/process2"/>
    <dgm:cxn modelId="{8C062F7F-C839-40C8-82E0-65768D6EDDFC}" srcId="{BA82D8DD-7E9E-4F22-8C1E-8EF6A9BFF424}" destId="{9D6A23A9-873A-47C8-B115-81629CF9DB79}" srcOrd="2" destOrd="0" parTransId="{D3015434-D984-4067-95F4-1E23F210953D}" sibTransId="{17278FE4-A134-426D-8D69-17E3CF1BB95B}"/>
    <dgm:cxn modelId="{E61FA887-2748-4155-9966-308268352129}" type="presOf" srcId="{59D628BC-21AD-4E6D-8DAC-EC4A6F941048}" destId="{372F184D-2481-48D1-A8F3-51F7A32635EA}" srcOrd="1" destOrd="0" presId="urn:microsoft.com/office/officeart/2005/8/layout/process2"/>
    <dgm:cxn modelId="{D1D5B589-6C22-4637-8F81-04F6AABA4A85}" type="presOf" srcId="{17278FE4-A134-426D-8D69-17E3CF1BB95B}" destId="{C41AC417-96DC-4478-B90E-3F0CBF732C6E}" srcOrd="1" destOrd="0" presId="urn:microsoft.com/office/officeart/2005/8/layout/process2"/>
    <dgm:cxn modelId="{5BC38590-8AED-4E41-98EE-959F35D1AC92}" type="presOf" srcId="{BA82D8DD-7E9E-4F22-8C1E-8EF6A9BFF424}" destId="{F4CF967F-228F-4C0F-824C-EFB611A8C466}" srcOrd="0" destOrd="0" presId="urn:microsoft.com/office/officeart/2005/8/layout/process2"/>
    <dgm:cxn modelId="{8F9E2891-3AEB-4155-A088-631A85DD4A59}" type="presOf" srcId="{DE278482-843E-4CC9-BAF0-A5F7196DB98D}" destId="{6EEA1CA3-2D55-463C-A19E-ABF211BA6257}" srcOrd="0" destOrd="0" presId="urn:microsoft.com/office/officeart/2005/8/layout/process2"/>
    <dgm:cxn modelId="{C63B2F98-5668-4D36-A8B0-A93DD62504D9}" type="presOf" srcId="{9D6A23A9-873A-47C8-B115-81629CF9DB79}" destId="{0B6FBF86-A6AA-45FD-8B9F-64DA3CFBDBEB}" srcOrd="0" destOrd="0" presId="urn:microsoft.com/office/officeart/2005/8/layout/process2"/>
    <dgm:cxn modelId="{C39DD09C-F5D3-4C2B-943F-1FD55034A8F9}" type="presOf" srcId="{17278FE4-A134-426D-8D69-17E3CF1BB95B}" destId="{6AE5C133-8A83-4304-9893-9D82F60E0326}" srcOrd="0" destOrd="0" presId="urn:microsoft.com/office/officeart/2005/8/layout/process2"/>
    <dgm:cxn modelId="{0907E4A1-CEC2-400F-B35C-BA04871F7CFD}" type="presOf" srcId="{54C2672B-29FB-453D-A658-E46423794396}" destId="{DC563425-34E7-4259-9195-FFABA191A011}" srcOrd="0" destOrd="0" presId="urn:microsoft.com/office/officeart/2005/8/layout/process2"/>
    <dgm:cxn modelId="{2E3519A5-39D6-4571-8CED-E976AC4EFDC3}" type="presOf" srcId="{FE25A8EA-A20C-48FF-953E-91A213727AF0}" destId="{79C6F10D-DEE3-4241-8220-BAC97200135D}" srcOrd="0" destOrd="0" presId="urn:microsoft.com/office/officeart/2005/8/layout/process2"/>
    <dgm:cxn modelId="{D655A8CC-48DF-4BF8-8617-2B5C1B4F58E6}" srcId="{BA82D8DD-7E9E-4F22-8C1E-8EF6A9BFF424}" destId="{5C4AFE6F-076A-474D-81CC-63959BEE228F}" srcOrd="0" destOrd="0" parTransId="{FAEB95AA-83EA-4141-BDDB-9F62D0D68E3A}" sibTransId="{59D628BC-21AD-4E6D-8DAC-EC4A6F941048}"/>
    <dgm:cxn modelId="{AB70B0DB-A1A2-4AC8-983B-C138897BABB5}" srcId="{BA82D8DD-7E9E-4F22-8C1E-8EF6A9BFF424}" destId="{DE278482-843E-4CC9-BAF0-A5F7196DB98D}" srcOrd="3" destOrd="0" parTransId="{E43B3279-7AF8-4788-B3CF-14D33D46CE6B}" sibTransId="{F8FB63C3-4534-44C1-B34D-B133F5EBC0F5}"/>
    <dgm:cxn modelId="{DA3FA6DC-F8A8-4924-A32A-D5C80C706B8D}" type="presOf" srcId="{59D628BC-21AD-4E6D-8DAC-EC4A6F941048}" destId="{7D79C4E1-FAB6-48D3-9077-9088603111D7}" srcOrd="0" destOrd="0" presId="urn:microsoft.com/office/officeart/2005/8/layout/process2"/>
    <dgm:cxn modelId="{D4DB84D8-431F-4C2B-9F50-D8D4D3A3440A}" type="presParOf" srcId="{F4CF967F-228F-4C0F-824C-EFB611A8C466}" destId="{1F4B308B-7A40-496C-BF6F-BCEA11CC7423}" srcOrd="0" destOrd="0" presId="urn:microsoft.com/office/officeart/2005/8/layout/process2"/>
    <dgm:cxn modelId="{5906F927-C4B2-4B3B-8A9D-F077CDC412E3}" type="presParOf" srcId="{F4CF967F-228F-4C0F-824C-EFB611A8C466}" destId="{7D79C4E1-FAB6-48D3-9077-9088603111D7}" srcOrd="1" destOrd="0" presId="urn:microsoft.com/office/officeart/2005/8/layout/process2"/>
    <dgm:cxn modelId="{2557DEE7-D17A-4745-B9D2-F287FA82D63E}" type="presParOf" srcId="{7D79C4E1-FAB6-48D3-9077-9088603111D7}" destId="{372F184D-2481-48D1-A8F3-51F7A32635EA}" srcOrd="0" destOrd="0" presId="urn:microsoft.com/office/officeart/2005/8/layout/process2"/>
    <dgm:cxn modelId="{61963C96-B754-49E2-BE85-A0DCEB3720F4}" type="presParOf" srcId="{F4CF967F-228F-4C0F-824C-EFB611A8C466}" destId="{79C6F10D-DEE3-4241-8220-BAC97200135D}" srcOrd="2" destOrd="0" presId="urn:microsoft.com/office/officeart/2005/8/layout/process2"/>
    <dgm:cxn modelId="{D5D465C6-6667-4273-A343-A76EB309BA0F}" type="presParOf" srcId="{F4CF967F-228F-4C0F-824C-EFB611A8C466}" destId="{DC563425-34E7-4259-9195-FFABA191A011}" srcOrd="3" destOrd="0" presId="urn:microsoft.com/office/officeart/2005/8/layout/process2"/>
    <dgm:cxn modelId="{05E51F26-13EE-4535-8AEC-007D3B9AD21A}" type="presParOf" srcId="{DC563425-34E7-4259-9195-FFABA191A011}" destId="{2425BF19-5B76-473B-986C-21B7BC5F3E8F}" srcOrd="0" destOrd="0" presId="urn:microsoft.com/office/officeart/2005/8/layout/process2"/>
    <dgm:cxn modelId="{B83B361B-E1E0-44EA-AF7D-895F1CB3CB06}" type="presParOf" srcId="{F4CF967F-228F-4C0F-824C-EFB611A8C466}" destId="{0B6FBF86-A6AA-45FD-8B9F-64DA3CFBDBEB}" srcOrd="4" destOrd="0" presId="urn:microsoft.com/office/officeart/2005/8/layout/process2"/>
    <dgm:cxn modelId="{C6B4B01A-51FB-4967-824E-F0494C4444FB}" type="presParOf" srcId="{F4CF967F-228F-4C0F-824C-EFB611A8C466}" destId="{6AE5C133-8A83-4304-9893-9D82F60E0326}" srcOrd="5" destOrd="0" presId="urn:microsoft.com/office/officeart/2005/8/layout/process2"/>
    <dgm:cxn modelId="{20885AA0-4A2D-4141-8873-4754ADB360CB}" type="presParOf" srcId="{6AE5C133-8A83-4304-9893-9D82F60E0326}" destId="{C41AC417-96DC-4478-B90E-3F0CBF732C6E}" srcOrd="0" destOrd="0" presId="urn:microsoft.com/office/officeart/2005/8/layout/process2"/>
    <dgm:cxn modelId="{3CADDA82-C209-4713-9737-29C6E9CB292B}" type="presParOf" srcId="{F4CF967F-228F-4C0F-824C-EFB611A8C466}" destId="{6EEA1CA3-2D55-463C-A19E-ABF211BA625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B308B-7A40-496C-BF6F-BCEA11CC7423}">
      <dsp:nvSpPr>
        <dsp:cNvPr id="0" name=""/>
        <dsp:cNvSpPr/>
      </dsp:nvSpPr>
      <dsp:spPr>
        <a:xfrm>
          <a:off x="146999" y="2645"/>
          <a:ext cx="3195773" cy="98425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>
              <a:solidFill>
                <a:schemeClr val="bg2">
                  <a:lumMod val="10000"/>
                </a:schemeClr>
              </a:solidFill>
            </a:rPr>
            <a:t>Sensory evidence</a:t>
          </a:r>
          <a:r>
            <a:rPr lang="en-IE" sz="2000" b="1" kern="1200" dirty="0">
              <a:solidFill>
                <a:schemeClr val="bg2">
                  <a:lumMod val="10000"/>
                </a:schemeClr>
              </a:solidFill>
            </a:rPr>
            <a:t> </a:t>
          </a:r>
        </a:p>
      </dsp:txBody>
      <dsp:txXfrm>
        <a:off x="175827" y="31473"/>
        <a:ext cx="3138117" cy="926594"/>
      </dsp:txXfrm>
    </dsp:sp>
    <dsp:sp modelId="{7D79C4E1-FAB6-48D3-9077-9088603111D7}">
      <dsp:nvSpPr>
        <dsp:cNvPr id="0" name=""/>
        <dsp:cNvSpPr/>
      </dsp:nvSpPr>
      <dsp:spPr>
        <a:xfrm rot="5400000">
          <a:off x="1560339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1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900" kern="1200"/>
        </a:p>
      </dsp:txBody>
      <dsp:txXfrm rot="-5400000">
        <a:off x="1612012" y="1048411"/>
        <a:ext cx="265748" cy="258365"/>
      </dsp:txXfrm>
    </dsp:sp>
    <dsp:sp modelId="{79C6F10D-DEE3-4241-8220-BAC97200135D}">
      <dsp:nvSpPr>
        <dsp:cNvPr id="0" name=""/>
        <dsp:cNvSpPr/>
      </dsp:nvSpPr>
      <dsp:spPr>
        <a:xfrm>
          <a:off x="129149" y="1479020"/>
          <a:ext cx="3231472" cy="98425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>
              <a:solidFill>
                <a:schemeClr val="bg2">
                  <a:lumMod val="10000"/>
                </a:schemeClr>
              </a:solidFill>
            </a:rPr>
            <a:t>Accumulation</a:t>
          </a:r>
        </a:p>
      </dsp:txBody>
      <dsp:txXfrm>
        <a:off x="157977" y="1507848"/>
        <a:ext cx="3173816" cy="926594"/>
      </dsp:txXfrm>
    </dsp:sp>
    <dsp:sp modelId="{DC563425-34E7-4259-9195-FFABA191A011}">
      <dsp:nvSpPr>
        <dsp:cNvPr id="0" name=""/>
        <dsp:cNvSpPr/>
      </dsp:nvSpPr>
      <dsp:spPr>
        <a:xfrm rot="5400000">
          <a:off x="1560339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1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900" kern="1200"/>
        </a:p>
      </dsp:txBody>
      <dsp:txXfrm rot="-5400000">
        <a:off x="1612012" y="2524786"/>
        <a:ext cx="265748" cy="258365"/>
      </dsp:txXfrm>
    </dsp:sp>
    <dsp:sp modelId="{0B6FBF86-A6AA-45FD-8B9F-64DA3CFBDBEB}">
      <dsp:nvSpPr>
        <dsp:cNvPr id="0" name=""/>
        <dsp:cNvSpPr/>
      </dsp:nvSpPr>
      <dsp:spPr>
        <a:xfrm>
          <a:off x="180288" y="2955396"/>
          <a:ext cx="3129194" cy="98425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>
              <a:solidFill>
                <a:schemeClr val="bg2">
                  <a:lumMod val="10000"/>
                </a:schemeClr>
              </a:solidFill>
            </a:rPr>
            <a:t>Motor preparation</a:t>
          </a:r>
        </a:p>
      </dsp:txBody>
      <dsp:txXfrm>
        <a:off x="209116" y="2984224"/>
        <a:ext cx="3071538" cy="926594"/>
      </dsp:txXfrm>
    </dsp:sp>
    <dsp:sp modelId="{6AE5C133-8A83-4304-9893-9D82F60E0326}">
      <dsp:nvSpPr>
        <dsp:cNvPr id="0" name=""/>
        <dsp:cNvSpPr/>
      </dsp:nvSpPr>
      <dsp:spPr>
        <a:xfrm rot="5400000">
          <a:off x="1560339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1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900" kern="1200"/>
        </a:p>
      </dsp:txBody>
      <dsp:txXfrm rot="-5400000">
        <a:off x="1612012" y="4001161"/>
        <a:ext cx="265748" cy="258365"/>
      </dsp:txXfrm>
    </dsp:sp>
    <dsp:sp modelId="{6EEA1CA3-2D55-463C-A19E-ABF211BA6257}">
      <dsp:nvSpPr>
        <dsp:cNvPr id="0" name=""/>
        <dsp:cNvSpPr/>
      </dsp:nvSpPr>
      <dsp:spPr>
        <a:xfrm>
          <a:off x="185399" y="4431771"/>
          <a:ext cx="3118972" cy="98425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>
              <a:solidFill>
                <a:schemeClr val="bg2">
                  <a:lumMod val="10000"/>
                </a:schemeClr>
              </a:solidFill>
            </a:rPr>
            <a:t>Motor execution</a:t>
          </a:r>
        </a:p>
      </dsp:txBody>
      <dsp:txXfrm>
        <a:off x="214227" y="4460599"/>
        <a:ext cx="3061316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20:15.8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6:03.3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2" name="Google Shape;14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8616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SL</a:t>
            </a:r>
            <a:r>
              <a:rPr lang="zh-CN" altLang="en-US" dirty="0"/>
              <a:t>：斜率不同，</a:t>
            </a:r>
            <a:r>
              <a:rPr lang="en-US" altLang="zh-CN" dirty="0"/>
              <a:t>BCP</a:t>
            </a:r>
            <a:r>
              <a:rPr lang="zh-CN" altLang="en-US" dirty="0"/>
              <a:t>阈值更高（假设为线性模型）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RT: BCP</a:t>
            </a:r>
            <a:r>
              <a:rPr lang="zh-CN" altLang="en-US" dirty="0"/>
              <a:t>斜率更大，所以</a:t>
            </a:r>
            <a:r>
              <a:rPr lang="en-US" altLang="zh-CN" dirty="0"/>
              <a:t>FDI</a:t>
            </a:r>
            <a:r>
              <a:rPr lang="zh-CN" altLang="en-US" dirty="0"/>
              <a:t>更快； 但是这种差异是</a:t>
            </a:r>
            <a:r>
              <a:rPr lang="en-US" altLang="zh-CN" dirty="0"/>
              <a:t>MT</a:t>
            </a:r>
            <a:r>
              <a:rPr lang="zh-CN" altLang="en-US" dirty="0"/>
              <a:t>不同导致的（整体后移）</a:t>
            </a:r>
            <a:endParaRPr lang="en-IE" altLang="zh-CN" dirty="0"/>
          </a:p>
          <a:p>
            <a:r>
              <a:rPr lang="en-US" altLang="zh-CN" dirty="0"/>
              <a:t>EOL: BCP</a:t>
            </a:r>
            <a:r>
              <a:rPr lang="zh-CN" altLang="en-US" dirty="0"/>
              <a:t>有更快的</a:t>
            </a:r>
            <a:r>
              <a:rPr lang="en-US" altLang="zh-CN" dirty="0"/>
              <a:t>RT(</a:t>
            </a:r>
            <a:r>
              <a:rPr lang="zh-CN" altLang="en-US" dirty="0"/>
              <a:t>为证明其中加快是来自</a:t>
            </a:r>
            <a:r>
              <a:rPr lang="en-US" altLang="zh-CN" dirty="0"/>
              <a:t>MT or PMT),</a:t>
            </a:r>
            <a:r>
              <a:rPr lang="zh-CN" altLang="en-US" dirty="0"/>
              <a:t>需要</a:t>
            </a:r>
            <a:r>
              <a:rPr lang="en-US" altLang="zh-CN" dirty="0" err="1"/>
              <a:t>EoL</a:t>
            </a:r>
            <a:r>
              <a:rPr lang="zh-CN" altLang="en-US" dirty="0"/>
              <a:t>，（证明差异大部分来自</a:t>
            </a:r>
            <a:r>
              <a:rPr lang="en-US" altLang="zh-CN" dirty="0"/>
              <a:t>MT,EOL</a:t>
            </a:r>
            <a:r>
              <a:rPr lang="zh-CN" altLang="en-US" dirty="0"/>
              <a:t>后斜率不同） 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结合行为数据与</a:t>
            </a:r>
            <a:r>
              <a:rPr lang="en-US" altLang="zh-CN" dirty="0"/>
              <a:t>EOL</a:t>
            </a:r>
            <a:r>
              <a:rPr lang="zh-CN" altLang="en-US" dirty="0"/>
              <a:t>，似乎</a:t>
            </a:r>
            <a:r>
              <a:rPr lang="en-US" altLang="zh-CN" dirty="0"/>
              <a:t>BCP</a:t>
            </a:r>
            <a:r>
              <a:rPr lang="zh-CN" altLang="en-US" dirty="0"/>
              <a:t>更快的</a:t>
            </a:r>
            <a:r>
              <a:rPr lang="en-US" altLang="zh-CN" dirty="0"/>
              <a:t>RT</a:t>
            </a:r>
            <a:r>
              <a:rPr lang="zh-CN" altLang="en-US" dirty="0"/>
              <a:t>来源于</a:t>
            </a:r>
            <a:r>
              <a:rPr lang="en-US" altLang="zh-CN" dirty="0"/>
              <a:t>MT</a:t>
            </a:r>
            <a:r>
              <a:rPr lang="zh-CN" altLang="en-US" dirty="0"/>
              <a:t>（</a:t>
            </a:r>
            <a:r>
              <a:rPr lang="en-US" altLang="zh-CN" dirty="0"/>
              <a:t>EMG onsite</a:t>
            </a:r>
            <a:r>
              <a:rPr lang="zh-CN" altLang="en-US" dirty="0"/>
              <a:t>后的斜率差异， 可能</a:t>
            </a:r>
            <a:r>
              <a:rPr lang="en-US" altLang="zh-CN" dirty="0"/>
              <a:t>PMT</a:t>
            </a:r>
            <a:r>
              <a:rPr lang="zh-CN" altLang="en-US" dirty="0"/>
              <a:t>中仍存在（有一种假设是按比例减少），需要更大数据集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8745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r>
              <a:rPr lang="zh-CN" altLang="en-US" dirty="0"/>
              <a:t>三种时间</a:t>
            </a:r>
            <a:r>
              <a:rPr lang="en-US" altLang="zh-CN" dirty="0"/>
              <a:t>peak</a:t>
            </a:r>
            <a:r>
              <a:rPr lang="zh-CN" altLang="en-US" dirty="0"/>
              <a:t>相同，斜率不同</a:t>
            </a:r>
            <a:endParaRPr lang="en-IE" altLang="zh-CN" dirty="0"/>
          </a:p>
          <a:p>
            <a:r>
              <a:rPr lang="en-US" altLang="zh-CN" dirty="0"/>
              <a:t>BCP</a:t>
            </a:r>
            <a:r>
              <a:rPr lang="zh-CN" altLang="en-US" dirty="0"/>
              <a:t>三种时间</a:t>
            </a:r>
            <a:r>
              <a:rPr lang="en-US" altLang="zh-CN" dirty="0" err="1"/>
              <a:t>oeak</a:t>
            </a:r>
            <a:r>
              <a:rPr lang="zh-CN" altLang="en-US" dirty="0"/>
              <a:t>不同。斜率</a:t>
            </a:r>
            <a:r>
              <a:rPr lang="en-US" altLang="zh-CN" dirty="0" err="1"/>
              <a:t>MandS</a:t>
            </a:r>
            <a:r>
              <a:rPr lang="zh-CN" altLang="en-US" dirty="0"/>
              <a:t>比较晚出现斜率不同 （三种</a:t>
            </a:r>
            <a:r>
              <a:rPr lang="en-US" altLang="zh-CN" dirty="0"/>
              <a:t>RT </a:t>
            </a:r>
            <a:r>
              <a:rPr lang="zh-CN" altLang="en-US" dirty="0"/>
              <a:t>对</a:t>
            </a:r>
            <a:r>
              <a:rPr lang="en-US" altLang="zh-CN" dirty="0"/>
              <a:t>BCP</a:t>
            </a:r>
            <a:r>
              <a:rPr lang="zh-CN" altLang="en-US" dirty="0"/>
              <a:t>影响可能较大）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7059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r>
              <a:rPr lang="zh-CN" altLang="en-US" dirty="0"/>
              <a:t>三个时间斜率不同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尤其是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Q,</a:t>
            </a:r>
            <a:r>
              <a:rPr lang="zh-CN" altLang="en-US" dirty="0"/>
              <a:t>斜率相同，只是发生时间有延后 </a:t>
            </a:r>
            <a:r>
              <a:rPr lang="en-IE" altLang="zh-CN" dirty="0"/>
              <a:t>(</a:t>
            </a:r>
            <a:r>
              <a:rPr lang="zh-CN" altLang="en-US" dirty="0"/>
              <a:t>暗示触发反馈的神经机制一致，更像线性模型</a:t>
            </a:r>
            <a:r>
              <a:rPr lang="en-IE" altLang="zh-CN" dirty="0"/>
              <a:t>)</a:t>
            </a:r>
          </a:p>
          <a:p>
            <a:endParaRPr lang="en-IE" dirty="0"/>
          </a:p>
          <a:p>
            <a:r>
              <a:rPr lang="en-US" altLang="zh-CN" dirty="0"/>
              <a:t>S</a:t>
            </a:r>
            <a:r>
              <a:rPr lang="zh-CN" altLang="en-US" dirty="0"/>
              <a:t>在两个区别不大，可能是缺少了由</a:t>
            </a:r>
            <a:r>
              <a:rPr lang="en-US" altLang="zh-CN" dirty="0"/>
              <a:t>MT/PMT</a:t>
            </a:r>
            <a:r>
              <a:rPr lang="zh-CN" altLang="en-US" dirty="0"/>
              <a:t>不同引起的</a:t>
            </a:r>
            <a:r>
              <a:rPr lang="en-US" altLang="zh-CN" dirty="0" err="1"/>
              <a:t>bais</a:t>
            </a:r>
            <a:r>
              <a:rPr lang="zh-CN" altLang="en-US" dirty="0"/>
              <a:t>，或者单纯注意力不集中的</a:t>
            </a:r>
            <a:r>
              <a:rPr lang="en-US" altLang="zh-CN" dirty="0"/>
              <a:t>Trial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8162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消除不同</a:t>
            </a:r>
            <a:r>
              <a:rPr lang="en-US" altLang="zh-CN" dirty="0"/>
              <a:t>MT</a:t>
            </a:r>
            <a:r>
              <a:rPr lang="zh-CN" altLang="en-US" dirty="0"/>
              <a:t>带来的差异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FDI</a:t>
            </a:r>
            <a:r>
              <a:rPr lang="zh-CN" altLang="en-US" dirty="0"/>
              <a:t>饱和点更集中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最高点出现的时间差异减小（但仍然存在，加入新假设，</a:t>
            </a:r>
            <a:r>
              <a:rPr lang="en-US" altLang="zh-CN" dirty="0"/>
              <a:t>BCP</a:t>
            </a:r>
            <a:r>
              <a:rPr lang="zh-CN" altLang="en-US" dirty="0"/>
              <a:t>对于不同反应速度的</a:t>
            </a:r>
            <a:r>
              <a:rPr lang="en-US" altLang="zh-CN" dirty="0"/>
              <a:t>MT</a:t>
            </a:r>
            <a:r>
              <a:rPr lang="zh-CN" altLang="en-US" dirty="0"/>
              <a:t>差异更大？）</a:t>
            </a:r>
            <a:endParaRPr lang="en-IE" altLang="zh-CN" dirty="0"/>
          </a:p>
          <a:p>
            <a:endParaRPr lang="en-IE" dirty="0"/>
          </a:p>
          <a:p>
            <a:r>
              <a:rPr lang="zh-CN" altLang="en-US" dirty="0"/>
              <a:t>如果增加数据量，还能在</a:t>
            </a:r>
            <a:r>
              <a:rPr lang="en-US" altLang="zh-CN" dirty="0"/>
              <a:t>BCP</a:t>
            </a:r>
            <a:r>
              <a:rPr lang="zh-CN" altLang="en-US" dirty="0"/>
              <a:t>里观察到斜率不同，则两个假设都成立（线性模型</a:t>
            </a:r>
            <a:r>
              <a:rPr lang="en-IE" altLang="zh-CN" dirty="0"/>
              <a:t>+</a:t>
            </a:r>
            <a:r>
              <a:rPr lang="en-US" altLang="zh-CN" dirty="0"/>
              <a:t>MT</a:t>
            </a:r>
            <a:r>
              <a:rPr lang="zh-CN" altLang="en-US" dirty="0"/>
              <a:t>时间对于不同</a:t>
            </a:r>
            <a:r>
              <a:rPr lang="en-US" altLang="zh-CN" dirty="0"/>
              <a:t>RT</a:t>
            </a:r>
            <a:r>
              <a:rPr lang="zh-CN" altLang="en-US" dirty="0"/>
              <a:t>差异更大（因为更难控制</a:t>
            </a:r>
            <a:r>
              <a:rPr lang="en-IE" altLang="zh-CN" dirty="0"/>
              <a:t>20%</a:t>
            </a:r>
            <a:r>
              <a:rPr lang="zh-CN" altLang="en-US" dirty="0"/>
              <a:t>的力））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8776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evidence</a:t>
            </a:r>
            <a:r>
              <a:rPr lang="zh-CN" altLang="en-US" dirty="0"/>
              <a:t>前就存在</a:t>
            </a:r>
            <a:r>
              <a:rPr lang="en-US" altLang="zh-CN" dirty="0"/>
              <a:t>low beta</a:t>
            </a:r>
            <a:r>
              <a:rPr lang="zh-CN" altLang="en-US" dirty="0"/>
              <a:t>活动，考虑拖影的话在</a:t>
            </a:r>
            <a:r>
              <a:rPr lang="en-US" altLang="zh-CN" dirty="0"/>
              <a:t>cue change </a:t>
            </a:r>
            <a:r>
              <a:rPr lang="zh-CN" altLang="en-US" dirty="0"/>
              <a:t>后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877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Cue</a:t>
            </a:r>
            <a:r>
              <a:rPr lang="zh-CN" altLang="en-US" dirty="0"/>
              <a:t>变后</a:t>
            </a:r>
            <a:r>
              <a:rPr lang="en-US" altLang="zh-CN" dirty="0"/>
              <a:t>FDI</a:t>
            </a:r>
            <a:r>
              <a:rPr lang="zh-CN" altLang="en-US" dirty="0"/>
              <a:t>与</a:t>
            </a:r>
            <a:r>
              <a:rPr lang="en-US" altLang="zh-CN" dirty="0" err="1"/>
              <a:t>bcp</a:t>
            </a:r>
            <a:r>
              <a:rPr lang="zh-CN" altLang="en-US" dirty="0"/>
              <a:t>的区别开始在</a:t>
            </a:r>
            <a:r>
              <a:rPr lang="en-US" altLang="zh-CN" dirty="0"/>
              <a:t>beta</a:t>
            </a:r>
            <a:r>
              <a:rPr lang="zh-CN" altLang="en-US" dirty="0"/>
              <a:t>中段被发现，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192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9556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虚线表示样本数量不足，</a:t>
            </a:r>
            <a:r>
              <a:rPr lang="en-US" altLang="zh-CN" dirty="0"/>
              <a:t>H</a:t>
            </a:r>
            <a:r>
              <a:rPr lang="zh-CN" altLang="en-US" dirty="0"/>
              <a:t>会缺少慢速应答，且会被走神引起的反应慢扰乱。 </a:t>
            </a:r>
            <a:r>
              <a:rPr lang="en-US" altLang="zh-CN" dirty="0"/>
              <a:t>L</a:t>
            </a:r>
            <a:r>
              <a:rPr lang="zh-CN" altLang="en-US" dirty="0"/>
              <a:t>缺少快速应答，且会被预先准备的左右手扰乱。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691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830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Porir</a:t>
            </a:r>
            <a:r>
              <a:rPr lang="en-IE" dirty="0"/>
              <a:t>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9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IE" dirty="0"/>
          </a:p>
        </p:txBody>
      </p:sp>
      <p:sp>
        <p:nvSpPr>
          <p:cNvPr id="162" name="Google Shape;16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细微位置差异，看终点位置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46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15484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这篇文章研究了运动区域的</a:t>
            </a:r>
            <a:r>
              <a:rPr lang="en-US" altLang="zh-CN" dirty="0"/>
              <a:t>Delta</a:t>
            </a:r>
            <a:r>
              <a:rPr lang="zh-CN" altLang="en-US" dirty="0"/>
              <a:t>波段振荡如何预测手部选择。在实验中，参与者需要选择使用左手或右手来快速伸手触及出现的视觉目标。研究人员通过脑电图（</a:t>
            </a:r>
            <a:r>
              <a:rPr lang="en-US" altLang="zh-CN" dirty="0"/>
              <a:t>EEG</a:t>
            </a:r>
            <a:r>
              <a:rPr lang="zh-CN" altLang="en-US" dirty="0"/>
              <a:t>）记录了参与者的脑活动，特别关注</a:t>
            </a:r>
            <a:r>
              <a:rPr lang="en-US" altLang="zh-CN" dirty="0"/>
              <a:t>Delta</a:t>
            </a:r>
            <a:r>
              <a:rPr lang="zh-CN" altLang="en-US" dirty="0"/>
              <a:t>波（</a:t>
            </a:r>
            <a:r>
              <a:rPr lang="en-US" altLang="zh-CN" dirty="0"/>
              <a:t>2–4Hz</a:t>
            </a:r>
            <a:r>
              <a:rPr lang="zh-CN" altLang="en-US" dirty="0"/>
              <a:t>）的振荡相位，发现手部选择以及反应时间与目标出现时刻的</a:t>
            </a:r>
            <a:r>
              <a:rPr lang="en-US" altLang="zh-CN" dirty="0"/>
              <a:t>Delta</a:t>
            </a:r>
            <a:r>
              <a:rPr lang="zh-CN" altLang="en-US" dirty="0"/>
              <a:t>波相位强相关，尤其是在对侧的运动区域。这一研究表明，运动区域的神经元兴奋性是手部选择的一个调节因素，独立于传统的决策变量。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48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49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虚线表示样本数量不足，</a:t>
            </a:r>
            <a:r>
              <a:rPr lang="en-US" altLang="zh-CN" dirty="0"/>
              <a:t>H</a:t>
            </a:r>
            <a:r>
              <a:rPr lang="zh-CN" altLang="en-US" dirty="0"/>
              <a:t>会缺少慢速应答，且会被走神引起的反应慢扰乱。 </a:t>
            </a:r>
            <a:r>
              <a:rPr lang="en-US" altLang="zh-CN" dirty="0"/>
              <a:t>L</a:t>
            </a:r>
            <a:r>
              <a:rPr lang="zh-CN" altLang="en-US" dirty="0"/>
              <a:t>缺少快速应答，且会被预先准备的左右手扰乱。</a:t>
            </a:r>
            <a:endParaRPr lang="en-IE" altLang="zh-CN" dirty="0"/>
          </a:p>
          <a:p>
            <a:endParaRPr lang="en-US" altLang="zh-CN" dirty="0"/>
          </a:p>
          <a:p>
            <a:r>
              <a:rPr lang="en-US" altLang="zh-CN" dirty="0"/>
              <a:t>H: </a:t>
            </a:r>
            <a:r>
              <a:rPr lang="zh-CN" altLang="en-US" dirty="0"/>
              <a:t>启动时间相同，到达点位不同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L</a:t>
            </a:r>
            <a:r>
              <a:rPr lang="zh-CN" altLang="en-US" dirty="0"/>
              <a:t>：启动时间相同，到达点位相同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05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H: </a:t>
            </a:r>
            <a:r>
              <a:rPr lang="zh-CN" altLang="en-US" dirty="0"/>
              <a:t>快速斜率更大</a:t>
            </a:r>
            <a:r>
              <a:rPr lang="en-IE" altLang="zh-CN" dirty="0"/>
              <a:t>,</a:t>
            </a:r>
            <a:r>
              <a:rPr lang="zh-CN" altLang="en-US" dirty="0"/>
              <a:t>启动更靠后</a:t>
            </a:r>
            <a:endParaRPr lang="en-IE" altLang="zh-CN" dirty="0"/>
          </a:p>
          <a:p>
            <a:r>
              <a:rPr lang="en-US" altLang="zh-CN" dirty="0"/>
              <a:t>L: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030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区别更清晰，规避了</a:t>
            </a:r>
            <a:r>
              <a:rPr lang="en-US" altLang="zh-CN" dirty="0"/>
              <a:t>MT</a:t>
            </a:r>
            <a:r>
              <a:rPr lang="zh-CN" altLang="en-US" dirty="0"/>
              <a:t>时间引起的差异（传统应答是用按键）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8025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起始时间点不同，终点时间，幅度不同。 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5841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这是包含</a:t>
            </a:r>
            <a:r>
              <a:rPr lang="en-US" altLang="zh-CN" dirty="0"/>
              <a:t>MT</a:t>
            </a:r>
            <a:r>
              <a:rPr lang="zh-CN" altLang="en-US" dirty="0"/>
              <a:t>时间差异的（</a:t>
            </a:r>
            <a:r>
              <a:rPr lang="en-US" altLang="zh-CN" dirty="0"/>
              <a:t>BCP</a:t>
            </a:r>
            <a:r>
              <a:rPr lang="zh-CN" altLang="en-US" dirty="0"/>
              <a:t>比</a:t>
            </a:r>
            <a:r>
              <a:rPr lang="en-US" altLang="zh-CN" dirty="0"/>
              <a:t>FDI</a:t>
            </a:r>
            <a:r>
              <a:rPr lang="zh-CN" altLang="en-US" dirty="0"/>
              <a:t>反应时间块</a:t>
            </a:r>
            <a:r>
              <a:rPr lang="en-IE" altLang="zh-CN" dirty="0"/>
              <a:t>20</a:t>
            </a:r>
            <a:r>
              <a:rPr lang="en-US" altLang="zh-CN" dirty="0" err="1"/>
              <a:t>ms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FDI: </a:t>
            </a:r>
            <a:r>
              <a:rPr lang="zh-CN" altLang="en-US" dirty="0"/>
              <a:t>三种反应时间结束时间点有先后，且幅度不同。波动性更大（更不稳定</a:t>
            </a:r>
            <a:r>
              <a:rPr lang="en-IE" altLang="zh-CN" dirty="0"/>
              <a:t>-</a:t>
            </a:r>
            <a:r>
              <a:rPr lang="en-US" altLang="zh-CN" dirty="0" err="1"/>
              <a:t>CoM</a:t>
            </a:r>
            <a:r>
              <a:rPr lang="zh-CN" altLang="en-US" dirty="0"/>
              <a:t>）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： 三种结束时间点</a:t>
            </a:r>
            <a:r>
              <a:rPr lang="en-IE" altLang="zh-CN" dirty="0"/>
              <a:t>/</a:t>
            </a:r>
            <a:r>
              <a:rPr lang="zh-CN" altLang="en-US" dirty="0"/>
              <a:t>启动时间点相同，且幅度大小相似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2737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这是去除了</a:t>
            </a:r>
            <a:r>
              <a:rPr lang="en-US" altLang="zh-CN" dirty="0"/>
              <a:t>MT</a:t>
            </a:r>
            <a:r>
              <a:rPr lang="zh-CN" altLang="en-US" dirty="0"/>
              <a:t>带来的影响，</a:t>
            </a:r>
            <a:r>
              <a:rPr lang="en-IE" altLang="zh-CN" dirty="0"/>
              <a:t>0</a:t>
            </a:r>
            <a:r>
              <a:rPr lang="zh-CN" altLang="en-US" dirty="0"/>
              <a:t>点位置为</a:t>
            </a:r>
            <a:r>
              <a:rPr lang="en-US" altLang="zh-CN" dirty="0"/>
              <a:t>PMT</a:t>
            </a:r>
            <a:r>
              <a:rPr lang="zh-CN" altLang="en-US" dirty="0"/>
              <a:t>结束时的位置（之后的差异是由决策后继续处理信息流（</a:t>
            </a:r>
            <a:r>
              <a:rPr lang="en-US" altLang="zh-CN" dirty="0"/>
              <a:t>continues flow</a:t>
            </a:r>
            <a:r>
              <a:rPr lang="zh-CN" altLang="en-US" dirty="0"/>
              <a:t>）以及</a:t>
            </a:r>
            <a:r>
              <a:rPr lang="en-US" altLang="zh-CN" dirty="0" err="1"/>
              <a:t>mT</a:t>
            </a:r>
            <a:r>
              <a:rPr lang="zh-CN" altLang="en-US" dirty="0"/>
              <a:t>带来的影响）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FDI</a:t>
            </a:r>
            <a:r>
              <a:rPr lang="zh-CN" altLang="en-US" dirty="0"/>
              <a:t>： 启动时间点不同， </a:t>
            </a:r>
            <a:r>
              <a:rPr lang="en-US" altLang="zh-CN" dirty="0"/>
              <a:t>PMT</a:t>
            </a:r>
            <a:r>
              <a:rPr lang="zh-CN" altLang="en-US" dirty="0"/>
              <a:t>后迅速回正，且时间点有先后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BCP</a:t>
            </a:r>
            <a:r>
              <a:rPr lang="zh-CN" altLang="en-US" dirty="0"/>
              <a:t>： 启动时间点相同，</a:t>
            </a:r>
            <a:r>
              <a:rPr lang="en-US" altLang="zh-CN" dirty="0"/>
              <a:t>PMT</a:t>
            </a:r>
            <a:r>
              <a:rPr lang="zh-CN" altLang="en-US" dirty="0"/>
              <a:t>后有滞后性回正，且时间点无先后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9707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8" name="Google Shape;19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64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8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特定阈值的肌肉激活作为反应，且将会提供施加力的实时反馈，频幕上显示进度条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参与者将会学习如何控制他们的</a:t>
            </a:r>
            <a:r>
              <a:rPr lang="en-US" altLang="zh-CN" dirty="0"/>
              <a:t>FDI</a:t>
            </a:r>
            <a:r>
              <a:rPr lang="zh-CN" altLang="en-US" dirty="0"/>
              <a:t>肌肉与</a:t>
            </a:r>
            <a:r>
              <a:rPr lang="en-US" altLang="zh-CN" dirty="0"/>
              <a:t>BCP</a:t>
            </a:r>
            <a:r>
              <a:rPr lang="zh-CN" altLang="en-US" dirty="0"/>
              <a:t>肌肉</a:t>
            </a:r>
            <a:endParaRPr lang="en-IE" altLang="zh-CN" dirty="0"/>
          </a:p>
          <a:p>
            <a:endParaRPr lang="en-I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E" altLang="zh-CN" dirty="0"/>
              <a:t>1</a:t>
            </a:r>
            <a:r>
              <a:rPr lang="zh-CN" altLang="en-US" dirty="0"/>
              <a:t>个力 </a:t>
            </a:r>
            <a:r>
              <a:rPr lang="en-IE" sz="1200" dirty="0"/>
              <a:t>(</a:t>
            </a:r>
            <a:r>
              <a:rPr lang="zh-CN" altLang="en-US" sz="1200" dirty="0"/>
              <a:t>大力有维持的反应</a:t>
            </a:r>
            <a:r>
              <a:rPr lang="en-US" altLang="zh-CN" sz="1200" dirty="0"/>
              <a:t>feedback loop</a:t>
            </a:r>
            <a:r>
              <a:rPr lang="zh-CN" altLang="en-US" sz="1200" dirty="0"/>
              <a:t>，小力直接击穿</a:t>
            </a:r>
            <a:r>
              <a:rPr lang="en-IE" sz="1200" dirty="0"/>
              <a:t>) </a:t>
            </a:r>
            <a:r>
              <a:rPr lang="zh-CN" altLang="en-US" sz="1200" dirty="0"/>
              <a:t>需要测试出用大还是用小</a:t>
            </a:r>
            <a:endParaRPr lang="en-IE" altLang="zh-CN" sz="1200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9418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9" name="Google Shape;40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51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67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469" name="Google Shape;46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68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258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Thanks for listening</a:t>
            </a:r>
            <a:endParaRPr lang="en-GB" dirty="0"/>
          </a:p>
        </p:txBody>
      </p:sp>
      <p:sp>
        <p:nvSpPr>
          <p:cNvPr id="530" name="Google Shape;53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850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contrast discrimination task </a:t>
            </a:r>
            <a:r>
              <a:rPr lang="zh-CN" altLang="en-US" dirty="0"/>
              <a:t>作为</a:t>
            </a:r>
            <a:r>
              <a:rPr lang="en-US" altLang="zh-CN" dirty="0"/>
              <a:t>polit </a:t>
            </a:r>
            <a:r>
              <a:rPr lang="zh-CN" altLang="en-US" dirty="0"/>
              <a:t>；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两个难度</a:t>
            </a:r>
            <a:r>
              <a:rPr lang="en-IE" altLang="zh-CN" dirty="0"/>
              <a:t>two difficulty levels</a:t>
            </a:r>
            <a:r>
              <a:rPr lang="zh-CN" altLang="en-US" dirty="0"/>
              <a:t>， 有</a:t>
            </a:r>
            <a:r>
              <a:rPr lang="en-IE" altLang="zh-CN" dirty="0"/>
              <a:t>15</a:t>
            </a:r>
            <a:r>
              <a:rPr lang="zh-CN" altLang="en-US" dirty="0"/>
              <a:t>分钟训练时间从</a:t>
            </a:r>
            <a:r>
              <a:rPr lang="en-IE" altLang="zh-CN" dirty="0"/>
              <a:t>0.4</a:t>
            </a:r>
            <a:r>
              <a:rPr lang="zh-CN" altLang="en-US" dirty="0"/>
              <a:t>降到</a:t>
            </a:r>
            <a:r>
              <a:rPr lang="en-IE" altLang="zh-CN" dirty="0"/>
              <a:t>0.1</a:t>
            </a:r>
            <a:r>
              <a:rPr lang="zh-CN" altLang="en-US" dirty="0"/>
              <a:t>，准确率大于</a:t>
            </a:r>
            <a:r>
              <a:rPr lang="en-IE" altLang="zh-CN" dirty="0"/>
              <a:t>60%</a:t>
            </a:r>
            <a:r>
              <a:rPr lang="zh-CN" altLang="en-US" dirty="0"/>
              <a:t>即可开始实验</a:t>
            </a:r>
            <a:endParaRPr lang="en-IE" altLang="zh-CN" dirty="0"/>
          </a:p>
          <a:p>
            <a:endParaRPr lang="en-IE" altLang="zh-CN" dirty="0"/>
          </a:p>
          <a:p>
            <a:endParaRPr lang="en-IE" dirty="0"/>
          </a:p>
          <a:p>
            <a:r>
              <a:rPr lang="zh-CN" altLang="en-US" dirty="0"/>
              <a:t>下面是示意图，时间上有些改变，如</a:t>
            </a:r>
            <a:r>
              <a:rPr lang="en-IE" dirty="0"/>
              <a:t>800</a:t>
            </a:r>
            <a:r>
              <a:rPr lang="en-US" altLang="zh-CN" dirty="0" err="1"/>
              <a:t>ms</a:t>
            </a:r>
            <a:r>
              <a:rPr lang="en-IE" altLang="zh-CN" dirty="0"/>
              <a:t>. </a:t>
            </a:r>
            <a:r>
              <a:rPr lang="zh-CN" altLang="en-US" dirty="0"/>
              <a:t>主要不同是反应阶段</a:t>
            </a:r>
            <a:endParaRPr lang="en-IE" altLang="zh-CN" dirty="0"/>
          </a:p>
          <a:p>
            <a:endParaRPr lang="en-IE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altLang="zh-CN" sz="1200" dirty="0"/>
              <a:t>1.5</a:t>
            </a:r>
            <a:r>
              <a:rPr lang="zh-CN" altLang="en-US" sz="1200" dirty="0"/>
              <a:t>秒有速度压力 偏向速度权衡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3145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1.SSM </a:t>
            </a:r>
            <a:r>
              <a:rPr lang="zh-CN" altLang="en-US" dirty="0"/>
              <a:t>不能区分三大进程</a:t>
            </a:r>
            <a:r>
              <a:rPr lang="en-US" altLang="zh-CN" dirty="0"/>
              <a:t>sensory</a:t>
            </a:r>
            <a:r>
              <a:rPr lang="zh-CN" altLang="en-US" dirty="0"/>
              <a:t>，</a:t>
            </a:r>
            <a:r>
              <a:rPr lang="en-US" altLang="zh-CN" dirty="0"/>
              <a:t>cognitive</a:t>
            </a:r>
            <a:r>
              <a:rPr lang="zh-CN" altLang="en-US" dirty="0"/>
              <a:t>， </a:t>
            </a:r>
            <a:r>
              <a:rPr lang="en-US" altLang="zh-CN" dirty="0"/>
              <a:t>motor</a:t>
            </a:r>
          </a:p>
          <a:p>
            <a:r>
              <a:rPr lang="en-US" dirty="0"/>
              <a:t>2.</a:t>
            </a:r>
            <a:r>
              <a:rPr lang="zh-CN" altLang="en-US" dirty="0"/>
              <a:t>大多数决策用简单动作（按钮或鼠标），造成两个问题。第一把</a:t>
            </a:r>
            <a:r>
              <a:rPr lang="en-IE" altLang="zh-CN" dirty="0"/>
              <a:t>motor process </a:t>
            </a:r>
            <a:r>
              <a:rPr lang="zh-CN" altLang="en-US" dirty="0"/>
              <a:t>简化为</a:t>
            </a:r>
            <a:r>
              <a:rPr lang="en-US" altLang="zh-CN" dirty="0"/>
              <a:t>delay</a:t>
            </a:r>
            <a:r>
              <a:rPr lang="zh-CN" altLang="en-US" dirty="0"/>
              <a:t>，第二集中在远端肌肉，但假肢用近端比较多，且手与脑区的链接比手臂多且复杂</a:t>
            </a:r>
            <a:endParaRPr lang="en-US" altLang="zh-CN" dirty="0"/>
          </a:p>
          <a:p>
            <a:endParaRPr lang="en-I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因为大多数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DM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操作的是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sensory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和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cognitive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层面，有了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EMG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界面的帮助可以操作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motor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层面</a:t>
            </a:r>
            <a:r>
              <a:rPr lang="en-IE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且可以确定决策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commitment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7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Cue</a:t>
            </a:r>
            <a:r>
              <a:rPr lang="zh-CN" altLang="en-US" dirty="0"/>
              <a:t>后</a:t>
            </a:r>
            <a:r>
              <a:rPr lang="en-IE" altLang="zh-CN" dirty="0"/>
              <a:t>300</a:t>
            </a:r>
            <a:r>
              <a:rPr lang="zh-CN" altLang="en-US" dirty="0"/>
              <a:t>开始积累， </a:t>
            </a:r>
            <a:r>
              <a:rPr lang="en-US" altLang="zh-CN" dirty="0" err="1"/>
              <a:t>ev</a:t>
            </a:r>
            <a:r>
              <a:rPr lang="zh-CN" altLang="en-US" dirty="0"/>
              <a:t>后</a:t>
            </a:r>
            <a:r>
              <a:rPr lang="en-IE" altLang="zh-CN" dirty="0"/>
              <a:t>300</a:t>
            </a:r>
            <a:r>
              <a:rPr lang="zh-CN" altLang="en-US" dirty="0"/>
              <a:t>出现斜率差异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可能是由于速度压力或者是实验者把</a:t>
            </a:r>
            <a:r>
              <a:rPr lang="en-US" altLang="zh-CN" dirty="0"/>
              <a:t>cue</a:t>
            </a:r>
            <a:r>
              <a:rPr lang="zh-CN" altLang="en-US" dirty="0"/>
              <a:t>当成</a:t>
            </a:r>
            <a:r>
              <a:rPr lang="en-US" altLang="zh-CN" dirty="0" err="1"/>
              <a:t>evon</a:t>
            </a:r>
            <a:r>
              <a:rPr lang="zh-CN" altLang="en-US" dirty="0"/>
              <a:t>导致的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3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 amplitude</a:t>
            </a:r>
            <a:r>
              <a:rPr lang="zh-CN" altLang="en-US" dirty="0"/>
              <a:t>更大，且</a:t>
            </a:r>
            <a:r>
              <a:rPr lang="en-IE" altLang="zh-CN" dirty="0"/>
              <a:t>L</a:t>
            </a:r>
            <a:r>
              <a:rPr lang="zh-CN" altLang="en-US" dirty="0"/>
              <a:t>更波动，到达高点后维持更长时间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Q-RT </a:t>
            </a:r>
            <a:r>
              <a:rPr lang="zh-CN" altLang="en-US" dirty="0"/>
              <a:t>斜率更大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60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zh-CN" altLang="en-US" dirty="0"/>
              <a:t>快速应答不足，所以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区别不足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3392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的</a:t>
            </a:r>
            <a:r>
              <a:rPr lang="en-IE" altLang="zh-CN" dirty="0"/>
              <a:t>0</a:t>
            </a:r>
            <a:r>
              <a:rPr lang="zh-CN" altLang="en-US" dirty="0"/>
              <a:t>点更提前，更好的区分</a:t>
            </a:r>
            <a:r>
              <a:rPr lang="en-US" altLang="zh-CN" dirty="0"/>
              <a:t>MT</a:t>
            </a:r>
            <a:r>
              <a:rPr lang="zh-CN" altLang="en-US" dirty="0"/>
              <a:t>和</a:t>
            </a:r>
            <a:r>
              <a:rPr lang="en-US" altLang="zh-CN" dirty="0"/>
              <a:t>PMT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482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B5B5B5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C0C0C0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C0C0C0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cxnSp>
        <p:nvCxnSpPr>
          <p:cNvPr id="27" name="Google Shape;27;p2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2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2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2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2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8" name="Google Shape;118;p34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9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88000">
              <a:srgbClr val="FFFFFF"/>
            </a:gs>
            <a:gs pos="100000">
              <a:srgbClr val="D5D5D5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1" name="Google Shape;11;p2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2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slide" Target="slide64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64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customXml" Target="../ink/ink2.xml"/><Relationship Id="rId4" Type="http://schemas.openxmlformats.org/officeDocument/2006/relationships/image" Target="../media/image6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67847CD-41DE-2EE8-2EEC-1582E3DCA88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710316-B326-C9C5-7195-033BFC41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612" y="4566138"/>
            <a:ext cx="2899388" cy="2082110"/>
          </a:xfrm>
          <a:prstGeom prst="rect">
            <a:avLst/>
          </a:prstGeom>
        </p:spPr>
      </p:pic>
      <p:pic>
        <p:nvPicPr>
          <p:cNvPr id="144" name="Google Shape;144;p1" descr="Nails with solid fill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474" y="-665030"/>
            <a:ext cx="644604" cy="64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/>
          <p:nvPr/>
        </p:nvSpPr>
        <p:spPr>
          <a:xfrm>
            <a:off x="868973" y="7755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1"/>
          <p:cNvSpPr/>
          <p:nvPr/>
        </p:nvSpPr>
        <p:spPr>
          <a:xfrm rot="10800000">
            <a:off x="-1" y="-10806678"/>
            <a:ext cx="1278211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" name="Google Shape;147;p1" descr="Hamburger Menu Icon with solid fill">
            <a:hlinkClick r:id="" action="ppaction://noaction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482" y="6111244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 descr="Group brainstorm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0944" y="303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" descr="Open book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980" y="9581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 descr="Bullsey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980" y="182657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" descr="Lights On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239" y="269734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" descr="Contrac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4306" y="3553652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" descr="Court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3024" y="4371718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 descr="Presentation with bar chart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3980" y="5230439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EC20D4B8-8D56-4C40-9CA3-EC2E89A6E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583" y="792012"/>
            <a:ext cx="9867498" cy="139225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The influence of response effector on decision adaptations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C5E861-4D3C-4C8B-8BCC-A892F07F5785}"/>
              </a:ext>
            </a:extLst>
          </p:cNvPr>
          <p:cNvSpPr txBox="1"/>
          <p:nvPr/>
        </p:nvSpPr>
        <p:spPr>
          <a:xfrm>
            <a:off x="3323915" y="3699628"/>
            <a:ext cx="63040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University College Dublin,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 Biomedical Engineering, Dublin, Ireland,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iang.tong2@ucdconnect.i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e</a:t>
            </a:r>
            <a:endParaRPr lang="en-US" altLang="fr-FR" sz="2000" dirty="0">
              <a:solidFill>
                <a:schemeClr val="bg2">
                  <a:lumMod val="10000"/>
                </a:schemeClr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Liang Tong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17208987</a:t>
            </a:r>
          </a:p>
          <a:p>
            <a:endParaRPr lang="en-GB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58C8C7-3058-5816-591B-952BF33C86F4}"/>
              </a:ext>
            </a:extLst>
          </p:cNvPr>
          <p:cNvSpPr txBox="1"/>
          <p:nvPr/>
        </p:nvSpPr>
        <p:spPr>
          <a:xfrm>
            <a:off x="3468093" y="2512041"/>
            <a:ext cx="610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Lab meeting- Nov 2024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1C8388-12D8-DE7C-C16A-C49B0FE01FFA}"/>
              </a:ext>
            </a:extLst>
          </p:cNvPr>
          <p:cNvSpPr txBox="1"/>
          <p:nvPr/>
        </p:nvSpPr>
        <p:spPr>
          <a:xfrm>
            <a:off x="9573058" y="47703"/>
            <a:ext cx="284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1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Last time: 23/04/2024</a:t>
            </a:r>
            <a:endParaRPr lang="en-GB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3C787F-9CF6-B51A-CED4-08D90EAE5DE6}"/>
              </a:ext>
            </a:extLst>
          </p:cNvPr>
          <p:cNvSpPr txBox="1"/>
          <p:nvPr/>
        </p:nvSpPr>
        <p:spPr>
          <a:xfrm>
            <a:off x="3468093" y="3033270"/>
            <a:ext cx="600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bg1"/>
                </a:solidFill>
              </a:rPr>
              <a:t>School of Electrical and Electronic Engineering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74F56E-66EB-2862-E697-E6424C2777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0405" y="3981265"/>
            <a:ext cx="1765494" cy="2572306"/>
          </a:xfrm>
          <a:prstGeom prst="rect">
            <a:avLst/>
          </a:prstGeom>
        </p:spPr>
      </p:pic>
      <p:sp>
        <p:nvSpPr>
          <p:cNvPr id="4" name="文本框 26">
            <a:extLst>
              <a:ext uri="{FF2B5EF4-FFF2-40B4-BE49-F238E27FC236}">
                <a16:creationId xmlns:a16="http://schemas.microsoft.com/office/drawing/2014/main" id="{043F53DA-9F0D-97E1-3E66-C25A7DD1D29F}"/>
              </a:ext>
            </a:extLst>
          </p:cNvPr>
          <p:cNvSpPr txBox="1"/>
          <p:nvPr/>
        </p:nvSpPr>
        <p:spPr>
          <a:xfrm>
            <a:off x="10641252" y="337245"/>
            <a:ext cx="176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1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04/11/2024</a:t>
            </a:r>
            <a:endParaRPr lang="en-GB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51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25D70D-DFDC-AF47-B357-E067718D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57" y="76626"/>
            <a:ext cx="7560326" cy="6580586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3160F33F-D7C0-F468-7CEE-DE188C95D019}"/>
              </a:ext>
            </a:extLst>
          </p:cNvPr>
          <p:cNvSpPr txBox="1">
            <a:spLocks/>
          </p:cNvSpPr>
          <p:nvPr/>
        </p:nvSpPr>
        <p:spPr>
          <a:xfrm>
            <a:off x="447095" y="200788"/>
            <a:ext cx="2953762" cy="15176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Decision making model type</a:t>
            </a:r>
          </a:p>
        </p:txBody>
      </p:sp>
    </p:spTree>
    <p:extLst>
      <p:ext uri="{BB962C8B-B14F-4D97-AF65-F5344CB8AC3E}">
        <p14:creationId xmlns:p14="http://schemas.microsoft.com/office/powerpoint/2010/main" val="37167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808B86-5937-D44A-0048-B3E695B59DBF}"/>
              </a:ext>
            </a:extLst>
          </p:cNvPr>
          <p:cNvSpPr>
            <a:spLocks noGrp="1"/>
          </p:cNvSpPr>
          <p:nvPr/>
        </p:nvSpPr>
        <p:spPr>
          <a:xfrm>
            <a:off x="710531" y="1494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Hypothesis update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70BE8-F678-15E9-A732-FCE589F90D1D}"/>
              </a:ext>
            </a:extLst>
          </p:cNvPr>
          <p:cNvSpPr>
            <a:spLocks noGrp="1"/>
          </p:cNvSpPr>
          <p:nvPr/>
        </p:nvSpPr>
        <p:spPr>
          <a:xfrm>
            <a:off x="286495" y="1316485"/>
            <a:ext cx="9557353" cy="4905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E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BCP is more Serial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FDI have more continues forward flow+ feedback loop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BCP MT faster than FDI (Behaviour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No partial EMG burst in biceps (EMG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Same sensory input (SSVEP)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More medial areas of the motor corte</a:t>
            </a: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x for BCP (scalp plot, LRP)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BCP </a:t>
            </a:r>
            <a:r>
              <a:rPr lang="en-US" altLang="zh-CN" sz="20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PMT &amp; MT </a:t>
            </a:r>
            <a:r>
              <a:rPr lang="en-US" sz="20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monotonically decrease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CPP; MB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Different participant different psychology kernel (LMM)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Between block there’s learning activity (LMM) – delayed feedback</a:t>
            </a:r>
          </a:p>
          <a:p>
            <a:pPr marL="0" indent="0">
              <a:lnSpc>
                <a:spcPct val="150000"/>
              </a:lnSpc>
              <a:buNone/>
            </a:pPr>
            <a:endParaRPr lang="en-IE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A97505A-2FD8-2720-D819-AD53E26A2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2586028"/>
              </p:ext>
            </p:extLst>
          </p:nvPr>
        </p:nvGraphicFramePr>
        <p:xfrm>
          <a:off x="8415733" y="469356"/>
          <a:ext cx="34897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667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B40D80-AF01-6B24-C4EB-9B929973C76A}"/>
              </a:ext>
            </a:extLst>
          </p:cNvPr>
          <p:cNvSpPr txBox="1"/>
          <p:nvPr/>
        </p:nvSpPr>
        <p:spPr>
          <a:xfrm>
            <a:off x="796908" y="191758"/>
            <a:ext cx="6099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Behaviour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E1E5C-1B93-65A1-B8CD-08ACB9C7F500}"/>
              </a:ext>
            </a:extLst>
          </p:cNvPr>
          <p:cNvSpPr txBox="1"/>
          <p:nvPr/>
        </p:nvSpPr>
        <p:spPr>
          <a:xfrm>
            <a:off x="684212" y="685103"/>
            <a:ext cx="60994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 accuracy Summary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FDI and BCP 82%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Easy (0.14) has higher ACC 89% vs 80%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C3B26-AA6D-DC15-34EA-7CEB9B6F03C1}"/>
              </a:ext>
            </a:extLst>
          </p:cNvPr>
          <p:cNvSpPr txBox="1"/>
          <p:nvPr/>
        </p:nvSpPr>
        <p:spPr>
          <a:xfrm>
            <a:off x="731315" y="1743472"/>
            <a:ext cx="80248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RT Summary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correct RT is faster than Wrong 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BCP is 20-30ms faster than FDI in RT=PMT+MT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Low(Hard) slower RT , more symmetric, High(Easy) more right screw;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left is around 80ms (45 correct 120 for wrong) slower than right response (all right hand user)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68C7C-BA41-A050-CB59-49BC3645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8770"/>
            <a:ext cx="5528870" cy="3417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835CFD-2EF7-11C2-8904-6BB0863D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083" y="3114104"/>
            <a:ext cx="4897234" cy="3026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AD671C-DCD4-A8CC-14C1-F543FDCDA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617" y="390884"/>
            <a:ext cx="3386702" cy="20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39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3377-7CD3-49F5-B0ED-0F8754C1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MT=RT- EMG onsite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C6BE1-210B-864E-6D2F-4F8E55F9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189131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38CFB-89E2-85C3-4373-DC1AA3D4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428750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90B585-7D6F-0F0C-4BEB-3A84861C3744}"/>
              </a:ext>
            </a:extLst>
          </p:cNvPr>
          <p:cNvSpPr txBox="1"/>
          <p:nvPr/>
        </p:nvSpPr>
        <p:spPr>
          <a:xfrm>
            <a:off x="6096000" y="213360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p-value: </a:t>
            </a:r>
            <a:r>
              <a:rPr lang="en-US" dirty="0">
                <a:solidFill>
                  <a:srgbClr val="FF0000"/>
                </a:solidFill>
              </a:rPr>
              <a:t>1.8912e-100</a:t>
            </a:r>
          </a:p>
          <a:p>
            <a:r>
              <a:rPr lang="en-US" dirty="0"/>
              <a:t>Confidence Interval: 0.036577 to 0.04378</a:t>
            </a:r>
          </a:p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BCP Motor time 36ms-43ms faster than FDI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Diff. shape means different DM strategy?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FDI 100ms faster; BCP 60ms faster </a:t>
            </a:r>
            <a:r>
              <a:rPr lang="en-IE" b="1" dirty="0">
                <a:solidFill>
                  <a:srgbClr val="FF0000"/>
                </a:solidFill>
              </a:rPr>
              <a:t>(use for EOL update</a:t>
            </a:r>
            <a:r>
              <a:rPr lang="en-IE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C4FBA-172C-7451-57DB-CC18AACF12F8}"/>
              </a:ext>
            </a:extLst>
          </p:cNvPr>
          <p:cNvSpPr txBox="1"/>
          <p:nvPr/>
        </p:nvSpPr>
        <p:spPr>
          <a:xfrm>
            <a:off x="1113760" y="5526168"/>
            <a:ext cx="2873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Data1: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Mean: 0.103</a:t>
            </a:r>
          </a:p>
          <a:p>
            <a:r>
              <a:rPr lang="en-US" sz="1200" dirty="0"/>
              <a:t>Median: 0.093221</a:t>
            </a:r>
          </a:p>
          <a:p>
            <a:r>
              <a:rPr lang="en-US" sz="1200" dirty="0"/>
              <a:t>Standard Deviation: 0.065253</a:t>
            </a:r>
          </a:p>
          <a:p>
            <a:r>
              <a:rPr lang="en-US" sz="1200" dirty="0"/>
              <a:t>Min: 0.00012133</a:t>
            </a:r>
          </a:p>
          <a:p>
            <a:r>
              <a:rPr lang="en-US" sz="1200" dirty="0"/>
              <a:t>Max: 0.39156</a:t>
            </a:r>
          </a:p>
          <a:p>
            <a:r>
              <a:rPr lang="en-US" sz="1200" dirty="0"/>
              <a:t>Interquartile Range (IQR): 0.074934</a:t>
            </a:r>
            <a:endParaRPr lang="en-IE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577FE-6890-6F04-D5C4-55816A544739}"/>
              </a:ext>
            </a:extLst>
          </p:cNvPr>
          <p:cNvSpPr txBox="1"/>
          <p:nvPr/>
        </p:nvSpPr>
        <p:spPr>
          <a:xfrm>
            <a:off x="5507665" y="5480875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Data2: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Mean: 0.062822</a:t>
            </a:r>
          </a:p>
          <a:p>
            <a:r>
              <a:rPr lang="en-US" sz="1200" dirty="0"/>
              <a:t>Median: 0.057436</a:t>
            </a:r>
          </a:p>
          <a:p>
            <a:r>
              <a:rPr lang="en-US" sz="1200" dirty="0"/>
              <a:t>Standard Deviation: 0.044239</a:t>
            </a:r>
          </a:p>
          <a:p>
            <a:r>
              <a:rPr lang="en-US" sz="1200" dirty="0"/>
              <a:t>Min: 4.1341e-05</a:t>
            </a:r>
          </a:p>
          <a:p>
            <a:r>
              <a:rPr lang="en-US" sz="1200" dirty="0"/>
              <a:t>Max: 0.35746</a:t>
            </a:r>
          </a:p>
          <a:p>
            <a:r>
              <a:rPr lang="en-US" sz="1200" dirty="0"/>
              <a:t>Interquartile Range (IQR): 0.059474</a:t>
            </a:r>
            <a:endParaRPr lang="en-IE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849A1-9E89-7FFD-96C1-A0B494C6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3" y="1203377"/>
            <a:ext cx="5334000" cy="4000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25E244F-550C-2590-C7CB-2EB1C3F0758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MT=RT- EMG onsite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810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3DC0-896D-8FF6-27CA-1937E39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7" y="48913"/>
            <a:ext cx="10515600" cy="1325563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EMG onsite </a:t>
            </a:r>
            <a:r>
              <a:rPr lang="en-IE" dirty="0">
                <a:solidFill>
                  <a:srgbClr val="FF0000"/>
                </a:solidFill>
              </a:rPr>
              <a:t>FDI still faster!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3FB41-46F2-3066-0B70-79386B56E743}"/>
              </a:ext>
            </a:extLst>
          </p:cNvPr>
          <p:cNvSpPr txBox="1"/>
          <p:nvPr/>
        </p:nvSpPr>
        <p:spPr>
          <a:xfrm>
            <a:off x="528969" y="1557069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MT has difference</a:t>
            </a:r>
          </a:p>
          <a:p>
            <a:r>
              <a:rPr lang="en-IE" b="1" dirty="0"/>
              <a:t>Pre MT also has difference</a:t>
            </a:r>
          </a:p>
          <a:p>
            <a:r>
              <a:rPr lang="en-IE" b="1" dirty="0">
                <a:solidFill>
                  <a:srgbClr val="FF0000"/>
                </a:solidFill>
              </a:rPr>
              <a:t>FDI’s Per-MT is 60ms-10ms faster than BCP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8B167-D3D8-CE3A-56F7-42634B634D9F}"/>
              </a:ext>
            </a:extLst>
          </p:cNvPr>
          <p:cNvSpPr txBox="1"/>
          <p:nvPr/>
        </p:nvSpPr>
        <p:spPr>
          <a:xfrm>
            <a:off x="488750" y="274901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p-value: </a:t>
            </a:r>
            <a:r>
              <a:rPr lang="en-US" dirty="0">
                <a:solidFill>
                  <a:srgbClr val="FF0000"/>
                </a:solidFill>
              </a:rPr>
              <a:t>9.7893e-05</a:t>
            </a:r>
          </a:p>
          <a:p>
            <a:r>
              <a:rPr lang="en-US" dirty="0"/>
              <a:t>Confidence Interval: -0.060306 to -0.01995</a:t>
            </a:r>
            <a:endParaRPr lang="en-I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0B18F-F766-B5E1-2F6A-4AD245D1B162}"/>
              </a:ext>
            </a:extLst>
          </p:cNvPr>
          <p:cNvSpPr txBox="1"/>
          <p:nvPr/>
        </p:nvSpPr>
        <p:spPr>
          <a:xfrm>
            <a:off x="340049" y="4066447"/>
            <a:ext cx="5869366" cy="424731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dirty="0"/>
              <a:t>Summary Statistics for Data1:</a:t>
            </a:r>
          </a:p>
          <a:p>
            <a:r>
              <a:rPr lang="en-US" dirty="0">
                <a:solidFill>
                  <a:srgbClr val="FF0000"/>
                </a:solidFill>
              </a:rPr>
              <a:t>Mean: 0.87079</a:t>
            </a:r>
          </a:p>
          <a:p>
            <a:r>
              <a:rPr lang="en-US" dirty="0"/>
              <a:t>Median: 0.79414</a:t>
            </a:r>
          </a:p>
          <a:p>
            <a:r>
              <a:rPr lang="en-US" dirty="0"/>
              <a:t>Standard Deviation: 0.38769</a:t>
            </a:r>
          </a:p>
          <a:p>
            <a:r>
              <a:rPr lang="en-US" dirty="0"/>
              <a:t>Min: 0.0027547</a:t>
            </a:r>
          </a:p>
          <a:p>
            <a:r>
              <a:rPr lang="en-US" dirty="0"/>
              <a:t>Max: 1.9785</a:t>
            </a:r>
          </a:p>
          <a:p>
            <a:r>
              <a:rPr lang="en-US" dirty="0"/>
              <a:t>Interquartile Range (IQR): 0.51105</a:t>
            </a:r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US" dirty="0"/>
              <a:t>Summary Statistics for Data2:</a:t>
            </a:r>
          </a:p>
          <a:p>
            <a:r>
              <a:rPr lang="en-US" dirty="0">
                <a:solidFill>
                  <a:srgbClr val="FF0000"/>
                </a:solidFill>
              </a:rPr>
              <a:t>Mean: 0.91092</a:t>
            </a:r>
          </a:p>
          <a:p>
            <a:r>
              <a:rPr lang="en-US" dirty="0"/>
              <a:t>Median: 0.84486</a:t>
            </a:r>
          </a:p>
          <a:p>
            <a:r>
              <a:rPr lang="en-US" dirty="0"/>
              <a:t>Standard Deviation: 0.37584</a:t>
            </a:r>
          </a:p>
          <a:p>
            <a:r>
              <a:rPr lang="en-US" dirty="0"/>
              <a:t>Min: 0.0027623</a:t>
            </a:r>
          </a:p>
          <a:p>
            <a:r>
              <a:rPr lang="en-US" dirty="0"/>
              <a:t>Max: 1.9819</a:t>
            </a:r>
          </a:p>
          <a:p>
            <a:r>
              <a:rPr lang="en-US" dirty="0"/>
              <a:t>Interquartile Range (IQR): 0.50655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C3926-C7DE-60BC-AD7A-C2420CD6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99" y="48913"/>
            <a:ext cx="4434501" cy="3325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655A4-7019-EEFE-C5B5-883A679D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638" y="3274827"/>
            <a:ext cx="4536558" cy="3402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3D16A6-FC3A-FDCA-BE6A-750CF519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46" y="3516938"/>
            <a:ext cx="4111603" cy="30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FC42-A033-B483-17C2-73FF25DD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E764C-2192-E6F1-4CE6-E67A40C5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47"/>
            <a:ext cx="12192000" cy="6224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34E8C-32B4-28CF-315B-9674D511C3D5}"/>
              </a:ext>
            </a:extLst>
          </p:cNvPr>
          <p:cNvSpPr txBox="1"/>
          <p:nvPr/>
        </p:nvSpPr>
        <p:spPr>
          <a:xfrm>
            <a:off x="588741" y="252228"/>
            <a:ext cx="6153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RT analysis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0BCEEC-CD3B-3CAA-0B24-D4B7E8BF5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526" y="5093244"/>
            <a:ext cx="1963851" cy="408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21909A-995A-36C5-6164-B6FCAE1FE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125" y="3507852"/>
            <a:ext cx="2195685" cy="1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6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E40EEE-5C53-329F-2D9A-AD7431A4031F}"/>
              </a:ext>
            </a:extLst>
          </p:cNvPr>
          <p:cNvSpPr txBox="1"/>
          <p:nvPr/>
        </p:nvSpPr>
        <p:spPr>
          <a:xfrm>
            <a:off x="939942" y="153704"/>
            <a:ext cx="60994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SSVEP (21.5Hz)</a:t>
            </a:r>
            <a:endParaRPr lang="en-I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9AA74-9AB4-642F-13A8-CD7BF12E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20" y="0"/>
            <a:ext cx="3048080" cy="3761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243FF7-F59F-A142-EC6C-E5D78D29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95" y="1098920"/>
            <a:ext cx="6316460" cy="1563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F3BDA-4C64-5B0B-1D4F-9C83254C6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651" y="3882369"/>
            <a:ext cx="3575866" cy="2681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D45D38-06CB-E193-A2BB-BFADF80E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55" y="2901559"/>
            <a:ext cx="7277739" cy="36985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4AF000A-0B39-C141-D4B9-CA6D805F549F}"/>
              </a:ext>
            </a:extLst>
          </p:cNvPr>
          <p:cNvSpPr txBox="1">
            <a:spLocks/>
          </p:cNvSpPr>
          <p:nvPr/>
        </p:nvSpPr>
        <p:spPr>
          <a:xfrm>
            <a:off x="179219" y="2524847"/>
            <a:ext cx="3048080" cy="836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Low vs high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14B7C-1D79-57EC-9BC2-CCFDE7946BF8}"/>
              </a:ext>
            </a:extLst>
          </p:cNvPr>
          <p:cNvSpPr txBox="1"/>
          <p:nvPr/>
        </p:nvSpPr>
        <p:spPr>
          <a:xfrm>
            <a:off x="178413" y="64886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bright first and dim first are opposite phase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19287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4452-E211-7175-8443-FF6A19F5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 vs high(correct vs wrong)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98AF3-77D2-DC87-8E90-83F7ECA4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0"/>
            <a:ext cx="11430000" cy="4762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104433-1590-CFD0-366F-6CEF521668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Low vs high(correct vs wrong)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7734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5C67-0137-3B06-B092-0F8B2023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8D873-3F71-A5D4-C766-CF3F2DD1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074"/>
            <a:ext cx="12192000" cy="6196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BDBDA-6DBB-063C-E474-1D74EB67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58" y="-190943"/>
            <a:ext cx="10515600" cy="2133526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BCP (2) slightly higher at first but lower slop, lasting longer</a:t>
            </a:r>
            <a:br>
              <a:rPr lang="en-IE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FDI higher in the steady stage</a:t>
            </a:r>
          </a:p>
        </p:txBody>
      </p:sp>
    </p:spTree>
    <p:extLst>
      <p:ext uri="{BB962C8B-B14F-4D97-AF65-F5344CB8AC3E}">
        <p14:creationId xmlns:p14="http://schemas.microsoft.com/office/powerpoint/2010/main" val="255797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14:cNvPr>
              <p14:cNvContentPartPr/>
              <p14:nvPr/>
            </p14:nvContentPartPr>
            <p14:xfrm>
              <a:off x="2227525" y="311152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8525" y="310252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15864F-E20A-B804-3F9A-30AE595C465F}"/>
              </a:ext>
            </a:extLst>
          </p:cNvPr>
          <p:cNvSpPr txBox="1"/>
          <p:nvPr/>
        </p:nvSpPr>
        <p:spPr>
          <a:xfrm>
            <a:off x="1085627" y="2263932"/>
            <a:ext cx="6095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CPP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B17D0-0772-7D59-F453-C16FF5C4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93" y="0"/>
            <a:ext cx="8058735" cy="4094424"/>
          </a:xfrm>
          <a:prstGeom prst="rect">
            <a:avLst/>
          </a:prstGeom>
        </p:spPr>
      </p:pic>
      <p:pic>
        <p:nvPicPr>
          <p:cNvPr id="8" name="Picture 7" descr="A graph showing the growt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C45CA932-5E85-7D4F-08DF-6F0BD510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4" y="4193601"/>
            <a:ext cx="4196496" cy="2397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ADF8C-7410-0B33-5791-8D0DB920E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102" y="94608"/>
            <a:ext cx="2988207" cy="37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6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" descr="Nails with solid fill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474" y="-665030"/>
            <a:ext cx="644604" cy="64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/>
          <p:nvPr/>
        </p:nvSpPr>
        <p:spPr>
          <a:xfrm>
            <a:off x="868973" y="7755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"/>
          <p:cNvSpPr/>
          <p:nvPr/>
        </p:nvSpPr>
        <p:spPr>
          <a:xfrm rot="10800000">
            <a:off x="-7186" y="-10806678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" name="Google Shape;167;p2" descr="Hamburger Menu Icon with solid fill">
            <a:hlinkClick r:id="" action="ppaction://noaction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482" y="6111244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 descr="Group brainstorm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0944" y="303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" descr="Open book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980" y="9581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" descr="Bullsey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980" y="182657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" descr="Lights On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239" y="269734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" descr="Contrac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84306" y="3553652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 descr="Cour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3024" y="4371718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 descr="Presentation with bar chart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3980" y="5230439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AE310-DBB8-1E02-B17E-E2C03783FEE0}"/>
              </a:ext>
            </a:extLst>
          </p:cNvPr>
          <p:cNvSpPr>
            <a:spLocks noGrp="1"/>
          </p:cNvSpPr>
          <p:nvPr/>
        </p:nvSpPr>
        <p:spPr>
          <a:xfrm>
            <a:off x="2217463" y="11511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From last JC meeting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Polit experiment 6+3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Updated algorithm for EMG and EEG+ the reason choose EOL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Hypothesis update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Behaviour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EMG analysis</a:t>
            </a:r>
            <a:endParaRPr lang="en-IE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SSVEP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CPP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MB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LRP analysis- updated delta-LRP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Future design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Update delay response for training section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Update partial burst Lock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Add prior probability to make FDI BCP diff. larger</a:t>
            </a:r>
            <a:endParaRPr lang="en-IE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47B2-E96D-704D-6A00-D8F8B0C4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6A7DC-2A56-910E-1AFD-178C89820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5954A-026B-0750-1537-9765053F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71" y="-108849"/>
            <a:ext cx="4791586" cy="3593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81082-BD0D-D04B-0493-AAD8137C8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240" y="1209966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F30F4-FE59-1629-A405-A711C7B08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40" y="3484841"/>
            <a:ext cx="4601667" cy="34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79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990F52-C73B-9E51-D555-C6242BF5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24" y="539799"/>
            <a:ext cx="6650183" cy="4987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C90F9-12B3-8DE1-8057-C87A34FDB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9799"/>
            <a:ext cx="9710450" cy="51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31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43FC1A-EB66-F728-9670-71467D0A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1247873"/>
            <a:ext cx="6025645" cy="4519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28349-FC6C-232E-3820-38ACE970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967" y="400937"/>
            <a:ext cx="10534912" cy="55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2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6F226-801F-F93F-7993-F664C598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066" y="1325880"/>
            <a:ext cx="5608320" cy="420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2AD07-133A-59B2-53AB-AC5081E8B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5716" y="807297"/>
            <a:ext cx="10473780" cy="55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9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13478-87D2-3D82-9CB5-64FDB36A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12372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C86F4-6486-A3F9-4D61-358F19C5D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224" y="-183919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93855-F397-DC83-3348-97B9CD986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224" y="3429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55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FE818-72A5-C172-F5E4-65E942368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741" y="1263534"/>
            <a:ext cx="5552903" cy="4164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5A05C-028D-59D8-379F-F05D20521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320" y="990142"/>
            <a:ext cx="9260378" cy="48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96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2FD5BB-4416-897D-2A55-50D2BC69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56" y="1019272"/>
            <a:ext cx="6640788" cy="4980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1A11E3-6540-23F4-403F-B72342D5F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1891" y="858137"/>
            <a:ext cx="10001990" cy="52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8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06FD5-56B4-A3B6-0D7A-1FAB055F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76" y="1080654"/>
            <a:ext cx="5719156" cy="4289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05EB03-D9E3-5684-A51F-12BE0271A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" y="874762"/>
            <a:ext cx="9307592" cy="49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6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52-B81A-BB60-A3BE-DDF05F46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MB analysis </a:t>
            </a:r>
            <a:endParaRPr lang="en-I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689C-A0BD-8535-ADB8-4DC51502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Wrong and low 0.07 have </a:t>
            </a:r>
            <a:r>
              <a:rPr lang="en-IE" b="1" dirty="0">
                <a:solidFill>
                  <a:schemeClr val="bg2">
                    <a:lumMod val="10000"/>
                  </a:schemeClr>
                </a:solidFill>
              </a:rPr>
              <a:t>higher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 MB amplitude</a:t>
            </a:r>
          </a:p>
          <a:p>
            <a:r>
              <a:rPr lang="en-IE" b="1" dirty="0">
                <a:solidFill>
                  <a:schemeClr val="bg2">
                    <a:lumMod val="10000"/>
                  </a:schemeClr>
                </a:solidFill>
              </a:rPr>
              <a:t>BCP higher 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MB amplitude</a:t>
            </a:r>
          </a:p>
          <a:p>
            <a:r>
              <a:rPr lang="en-IE" b="1" dirty="0">
                <a:solidFill>
                  <a:schemeClr val="bg2">
                    <a:lumMod val="10000"/>
                  </a:schemeClr>
                </a:solidFill>
              </a:rPr>
              <a:t>Location: FDI wider and middle; BCP narrower and frontal</a:t>
            </a:r>
          </a:p>
          <a:p>
            <a:endParaRPr lang="en-IE" b="1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2401-418B-FC28-9D8E-685A8C2A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789" y="352369"/>
            <a:ext cx="2748715" cy="3701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1F233-2EA0-1B0E-7C2D-A8BDB835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62" y="2416063"/>
            <a:ext cx="4227181" cy="214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22DD1-E5D5-C100-F4F3-BBF1A76C8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38" y="4301067"/>
            <a:ext cx="5209694" cy="231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6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B38-EA23-CA0B-1749-80A9015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FDI (C3/4+)                      BCP (C3/4+)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FC12C2-BE12-7F24-EC3E-A23BE904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257"/>
            <a:ext cx="5334000" cy="400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7ED6CB-96FE-8159-97DD-F1E85B35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790257"/>
            <a:ext cx="5334000" cy="4000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84180-0A5A-A2FF-F3D9-9248E8E34249}"/>
              </a:ext>
            </a:extLst>
          </p:cNvPr>
          <p:cNvSpPr txBox="1"/>
          <p:nvPr/>
        </p:nvSpPr>
        <p:spPr>
          <a:xfrm>
            <a:off x="1964365" y="6123543"/>
            <a:ext cx="85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FB16DC-B0B1-157C-9008-D607739FC5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FDI (C3/4+)                      BCP (C3/4+)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650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D578DF-FC49-15D8-39E0-AF9EAFC43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5" y="1360154"/>
            <a:ext cx="8113216" cy="4728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8A2CE9-C2BD-0A2A-2609-1E139AB3413D}"/>
              </a:ext>
            </a:extLst>
          </p:cNvPr>
          <p:cNvSpPr txBox="1"/>
          <p:nvPr/>
        </p:nvSpPr>
        <p:spPr>
          <a:xfrm>
            <a:off x="8030372" y="1673594"/>
            <a:ext cx="6099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Training section (real-time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10 min  EMG calibration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15 min for force control training (20%)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15 min for </a:t>
            </a:r>
            <a:r>
              <a:rPr lang="en-IE" dirty="0"/>
              <a:t>contrast discrimination task  learning</a:t>
            </a:r>
            <a:endParaRPr lang="en-I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AB651B-AD9E-0EE6-F71F-5477E91AA354}"/>
              </a:ext>
            </a:extLst>
          </p:cNvPr>
          <p:cNvSpPr txBox="1">
            <a:spLocks/>
          </p:cNvSpPr>
          <p:nvPr/>
        </p:nvSpPr>
        <p:spPr>
          <a:xfrm>
            <a:off x="733962" y="-48428"/>
            <a:ext cx="7552689" cy="812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Polit Experiment (N=6+3)</a:t>
            </a:r>
          </a:p>
        </p:txBody>
      </p:sp>
    </p:spTree>
    <p:extLst>
      <p:ext uri="{BB962C8B-B14F-4D97-AF65-F5344CB8AC3E}">
        <p14:creationId xmlns:p14="http://schemas.microsoft.com/office/powerpoint/2010/main" val="619216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116</a:t>
            </a:r>
            <a:r>
              <a:rPr lang="zh-CN" altLang="en-US" dirty="0"/>
              <a:t>                                        </a:t>
            </a:r>
            <a:r>
              <a:rPr lang="en-IE" altLang="zh-CN" dirty="0"/>
              <a:t>55</a:t>
            </a:r>
            <a:endParaRPr lang="en-I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DAE9D4-CCED-FB3F-9339-7A38CFAC7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64686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54652-95DA-3993-E6B1-3852F5B90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864686"/>
            <a:ext cx="5334000" cy="4000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68F220-9582-59DA-B8EF-ACA32D9B9B7D}"/>
              </a:ext>
            </a:extLst>
          </p:cNvPr>
          <p:cNvSpPr txBox="1"/>
          <p:nvPr/>
        </p:nvSpPr>
        <p:spPr>
          <a:xfrm>
            <a:off x="1943099" y="5716018"/>
            <a:ext cx="8434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14:cNvPr>
              <p14:cNvContentPartPr/>
              <p14:nvPr/>
            </p14:nvContentPartPr>
            <p14:xfrm>
              <a:off x="4571845" y="614056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2845" y="613192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E9A2A72-1B35-9D5A-B51B-B1D1CB24F1A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C3+</a:t>
            </a: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116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                                  </a:t>
            </a:r>
            <a:r>
              <a:rPr kumimoji="0" lang="en-IE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C4+55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015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064E-CA29-4186-A013-0DAB1540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A9CCE-886C-499D-3363-DBEC0B63F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4CC9D4-FBC5-F656-BC26-F450A158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675" y="0"/>
            <a:ext cx="4447177" cy="33353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8C5E4C-C005-A486-05AE-3EAE91835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205299"/>
            <a:ext cx="5334000" cy="4000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97BF02-44D0-F154-3911-CDBFBD292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6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A7E417-0EAA-41E1-5206-9C8B5070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511" y="1814013"/>
            <a:ext cx="4926695" cy="3695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0AF03-9261-E95E-6644-05D5DDE0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MuBeta_SL_HL.mat</a:t>
            </a:r>
            <a:endParaRPr lang="en-I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F7CF88-54FC-ADDE-0CE5-DB6EF15E0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997" y="1290111"/>
            <a:ext cx="9004292" cy="47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10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9A533A-D18D-BAEC-7E11-F58160D0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186" y="2297304"/>
            <a:ext cx="457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870BD6-7895-E62C-7B12-6D7EDE67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11D80A2-65CF-1C6E-9ABD-144584874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6082" y="1836135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3559595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D56365E-6DC3-EE3E-BABC-BB2DC09A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178" y="2189900"/>
            <a:ext cx="4544822" cy="3408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7655B-8E82-C5C7-2AA5-8BFA3C9C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MuBeta_EOL_HL.mat</a:t>
            </a:r>
            <a:endParaRPr lang="en-IE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2D493EB-1EDE-71A7-FE4E-C2E466F3F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718539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3481820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D4CBD-D62A-35D5-DC1B-18D163AC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A319F-4E0B-EE0C-2AC1-B3CF2DD0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256826-1696-13BD-AB05-7C51157B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166" y="-174625"/>
            <a:ext cx="5334000" cy="400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C57181-D763-B3BE-DC9D-4ACB798A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523" y="3693478"/>
            <a:ext cx="4724460" cy="3543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D82232-9B26-6130-E317-53FD14739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0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08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5ECB6-C838-B6C7-B700-845B84B4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4E739-2E88-B6E5-8025-7AC6A9D47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1186" y="1954157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99ED1-5995-DA83-3515-0BFF496E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635" y="2216205"/>
            <a:ext cx="4850743" cy="36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31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9166-9EEF-3EC6-B69A-A1D315B7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4C2A2-034C-DF98-5D8E-766291D8B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8677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1EE1E-C7B8-B23B-DA24-55B954A4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247" y="2182265"/>
            <a:ext cx="5143180" cy="3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73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7F5DA-1F49-E0A6-CCA8-8C9E1DD4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877" y="2217683"/>
            <a:ext cx="4813737" cy="3610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4EF08-8A36-B175-083D-CE442343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4E3DED-2886-174A-EE11-9F388A4D4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30728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763657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43" y="1361864"/>
            <a:ext cx="10515600" cy="1325563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LRP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230040" y="4924712"/>
            <a:ext cx="5334365" cy="1613526"/>
          </a:xfrm>
          <a:prstGeom prst="rect">
            <a:avLst/>
          </a:prstGeom>
        </p:spPr>
      </p:pic>
      <p:pic>
        <p:nvPicPr>
          <p:cNvPr id="4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F26A4F9A-65F2-6A66-769F-699F4EE00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361" r="4400"/>
          <a:stretch/>
        </p:blipFill>
        <p:spPr>
          <a:xfrm>
            <a:off x="5838522" y="135502"/>
            <a:ext cx="6240845" cy="3513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C1ABA-FE31-6F82-4115-94A8D49AF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152" y="399683"/>
            <a:ext cx="2846689" cy="36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58C0B698-E437-BB8D-19EC-8D2B12B45E9D}"/>
              </a:ext>
            </a:extLst>
          </p:cNvPr>
          <p:cNvGrpSpPr/>
          <p:nvPr/>
        </p:nvGrpSpPr>
        <p:grpSpPr>
          <a:xfrm>
            <a:off x="229875" y="352478"/>
            <a:ext cx="6937182" cy="5935939"/>
            <a:chOff x="418885" y="0"/>
            <a:chExt cx="7075108" cy="59478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24D1A4-EB01-65F5-69FC-CA47D6023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885" y="0"/>
              <a:ext cx="7075108" cy="44063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FBCE145-1388-2136-78B5-B24ED234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751" r="563" b="-1"/>
            <a:stretch/>
          </p:blipFill>
          <p:spPr>
            <a:xfrm>
              <a:off x="729362" y="4454507"/>
              <a:ext cx="6508079" cy="124514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144D81-ECB5-E7DF-B3F1-248BF8920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255" y="5690058"/>
              <a:ext cx="6508079" cy="959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CF5F78-630A-15C0-7E36-F6C48B9EC437}"/>
                </a:ext>
              </a:extLst>
            </p:cNvPr>
            <p:cNvSpPr txBox="1"/>
            <p:nvPr/>
          </p:nvSpPr>
          <p:spPr>
            <a:xfrm>
              <a:off x="692469" y="56996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0.1s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3322A2-594D-7EF6-B3CF-053C20732869}"/>
                </a:ext>
              </a:extLst>
            </p:cNvPr>
            <p:cNvSpPr txBox="1"/>
            <p:nvPr/>
          </p:nvSpPr>
          <p:spPr>
            <a:xfrm>
              <a:off x="1299514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4F18FA-EE83-B092-9E66-925F0E7D38BC}"/>
                </a:ext>
              </a:extLst>
            </p:cNvPr>
            <p:cNvSpPr txBox="1"/>
            <p:nvPr/>
          </p:nvSpPr>
          <p:spPr>
            <a:xfrm>
              <a:off x="2392423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28473C-8390-DB5A-A175-A913542EFE71}"/>
                </a:ext>
              </a:extLst>
            </p:cNvPr>
            <p:cNvSpPr txBox="1"/>
            <p:nvPr/>
          </p:nvSpPr>
          <p:spPr>
            <a:xfrm>
              <a:off x="5014301" y="482444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 – 2s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7E8829-20EC-5079-0A3C-A213A4265EEE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54" y="5071980"/>
              <a:ext cx="3771263" cy="14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C3CC54-466E-D380-23CF-373ABBA64592}"/>
                </a:ext>
              </a:extLst>
            </p:cNvPr>
            <p:cNvSpPr txBox="1"/>
            <p:nvPr/>
          </p:nvSpPr>
          <p:spPr>
            <a:xfrm>
              <a:off x="2791162" y="492831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D78FDC-6A34-7D6F-B759-B66698F0E768}"/>
                </a:ext>
              </a:extLst>
            </p:cNvPr>
            <p:cNvSpPr txBox="1"/>
            <p:nvPr/>
          </p:nvSpPr>
          <p:spPr>
            <a:xfrm>
              <a:off x="3147893" y="51772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RT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A95A4EC-9566-8AA6-8704-6E4211B5F03D}"/>
                </a:ext>
              </a:extLst>
            </p:cNvPr>
            <p:cNvCxnSpPr>
              <a:cxnSpLocks/>
            </p:cNvCxnSpPr>
            <p:nvPr/>
          </p:nvCxnSpPr>
          <p:spPr>
            <a:xfrm>
              <a:off x="3458373" y="5309487"/>
              <a:ext cx="25695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8FB407-773A-C788-723A-02A21AA3EB0F}"/>
                </a:ext>
              </a:extLst>
            </p:cNvPr>
            <p:cNvSpPr txBox="1"/>
            <p:nvPr/>
          </p:nvSpPr>
          <p:spPr>
            <a:xfrm>
              <a:off x="4051511" y="51129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 – 1.5s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AB80069-D508-667A-42FB-997B78673351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98" y="5518080"/>
              <a:ext cx="37802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D8E1A4-4DBC-1B88-509E-A4EE2713953D}"/>
                </a:ext>
              </a:extLst>
            </p:cNvPr>
            <p:cNvSpPr txBox="1"/>
            <p:nvPr/>
          </p:nvSpPr>
          <p:spPr>
            <a:xfrm>
              <a:off x="6027888" y="528163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851A9E-E3C6-45DE-BE76-5D60FC183707}"/>
                </a:ext>
              </a:extLst>
            </p:cNvPr>
            <p:cNvSpPr txBox="1"/>
            <p:nvPr/>
          </p:nvSpPr>
          <p:spPr>
            <a:xfrm>
              <a:off x="5610135" y="53782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EVoff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EE62E1-B65E-DA16-706F-A87E7EC581CF}"/>
                </a:ext>
              </a:extLst>
            </p:cNvPr>
            <p:cNvSpPr txBox="1"/>
            <p:nvPr/>
          </p:nvSpPr>
          <p:spPr>
            <a:xfrm>
              <a:off x="3748415" y="57148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59BB31-95DB-E0E8-590D-04484B02DD79}"/>
                </a:ext>
              </a:extLst>
            </p:cNvPr>
            <p:cNvSpPr txBox="1"/>
            <p:nvPr/>
          </p:nvSpPr>
          <p:spPr>
            <a:xfrm>
              <a:off x="5104407" y="57170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0.7s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F05DB6-0AF5-C8B0-284C-F357098B7213}"/>
                </a:ext>
              </a:extLst>
            </p:cNvPr>
            <p:cNvSpPr txBox="1"/>
            <p:nvPr/>
          </p:nvSpPr>
          <p:spPr>
            <a:xfrm>
              <a:off x="6432018" y="57170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0.5s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10CF8C-9BF3-3BEB-34B8-676755DA6126}"/>
                </a:ext>
              </a:extLst>
            </p:cNvPr>
            <p:cNvSpPr/>
            <p:nvPr/>
          </p:nvSpPr>
          <p:spPr>
            <a:xfrm>
              <a:off x="836191" y="5153689"/>
              <a:ext cx="46705" cy="47049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9AA90CB-417D-8E21-8235-F091A55C9630}"/>
                </a:ext>
              </a:extLst>
            </p:cNvPr>
            <p:cNvSpPr/>
            <p:nvPr/>
          </p:nvSpPr>
          <p:spPr>
            <a:xfrm>
              <a:off x="1461895" y="5159150"/>
              <a:ext cx="46705" cy="47049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464FE6E-60BA-5804-3AF1-DE5CC2158362}"/>
                </a:ext>
              </a:extLst>
            </p:cNvPr>
            <p:cNvSpPr/>
            <p:nvPr/>
          </p:nvSpPr>
          <p:spPr>
            <a:xfrm>
              <a:off x="2592348" y="5153689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3D530D3-AB7C-B51B-B93F-EDE2A8B83AC3}"/>
                </a:ext>
              </a:extLst>
            </p:cNvPr>
            <p:cNvSpPr/>
            <p:nvPr/>
          </p:nvSpPr>
          <p:spPr>
            <a:xfrm>
              <a:off x="1682561" y="1071242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93BB28-AD83-5CF9-B966-1B96E6289E10}"/>
                </a:ext>
              </a:extLst>
            </p:cNvPr>
            <p:cNvSpPr/>
            <p:nvPr/>
          </p:nvSpPr>
          <p:spPr>
            <a:xfrm>
              <a:off x="1688113" y="3142943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BE3102-63F1-4D67-2E81-9FC144AD122D}"/>
                </a:ext>
              </a:extLst>
            </p:cNvPr>
            <p:cNvSpPr/>
            <p:nvPr/>
          </p:nvSpPr>
          <p:spPr>
            <a:xfrm>
              <a:off x="4923323" y="2099831"/>
              <a:ext cx="116862" cy="120855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9AF9E5E-DD08-DF5C-5F60-8F7BDF03697B}"/>
              </a:ext>
            </a:extLst>
          </p:cNvPr>
          <p:cNvSpPr txBox="1"/>
          <p:nvPr/>
        </p:nvSpPr>
        <p:spPr>
          <a:xfrm>
            <a:off x="7274333" y="1378714"/>
            <a:ext cx="6099404" cy="2541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Response effector – </a:t>
            </a:r>
            <a:r>
              <a:rPr kumimoji="0" lang="en-IE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FDI and Biceps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coherence level – easy </a:t>
            </a:r>
            <a:r>
              <a:rPr lang="en-IE" kern="1200" dirty="0">
                <a:solidFill>
                  <a:sysClr val="windowText" lastClr="000000"/>
                </a:solidFill>
                <a:ea typeface="+mn-ea"/>
                <a:cs typeface="+mn-cs"/>
              </a:rPr>
              <a:t>(0.14)</a:t>
            </a: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and hard (0.07)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1 force level - 20% MVA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1.5s DDL - speed pressure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128*8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s trials *8 blocks =85 min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256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trials</a:t>
            </a:r>
            <a:r>
              <a:rPr kumimoji="0" lang="en-IE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* 4 conditions</a:t>
            </a: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39342B19-056A-84B1-FAE8-F29B71E4B8C1}"/>
              </a:ext>
            </a:extLst>
          </p:cNvPr>
          <p:cNvSpPr txBox="1">
            <a:spLocks/>
          </p:cNvSpPr>
          <p:nvPr/>
        </p:nvSpPr>
        <p:spPr>
          <a:xfrm>
            <a:off x="5688491" y="-164999"/>
            <a:ext cx="7552689" cy="812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Polit Experiment (N=6+3)</a:t>
            </a:r>
          </a:p>
        </p:txBody>
      </p:sp>
    </p:spTree>
    <p:extLst>
      <p:ext uri="{BB962C8B-B14F-4D97-AF65-F5344CB8AC3E}">
        <p14:creationId xmlns:p14="http://schemas.microsoft.com/office/powerpoint/2010/main" val="2698838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D8F27-CBDD-E2C7-46F5-BEF98EBB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337A0-84DF-4D5E-632F-CE93C3053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106" y="1934542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7C4D4-2FC4-0120-9C03-C74E8AA7B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96" y="-296573"/>
            <a:ext cx="4569229" cy="3426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0F9AF-D59B-E58A-BAFC-8610413B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19" y="2571577"/>
            <a:ext cx="5000106" cy="37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6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3B46-9668-D63F-FE92-4E806DC6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2EC01E-9723-59AD-E58F-1A44DD36B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5957" y="2033443"/>
            <a:ext cx="8261047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E5926-7BDA-24C4-A373-D03746D3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665" y="2543694"/>
            <a:ext cx="4434262" cy="33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6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3B88-5E54-230D-E141-F96777CA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BD525A-0ED6-6950-1171-7AE530A09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62" y="1833938"/>
            <a:ext cx="8261047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B326C-9C09-C2BA-DA67-91474F79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99" y="2135087"/>
            <a:ext cx="499872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1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A0A9-8207-AD8D-713D-5B7BB063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B2EC0-C6B0-7EB8-8154-1A8052B59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980" y="1933690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E6627-6D4D-C883-768B-2C58A8EA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27" y="2334591"/>
            <a:ext cx="4732713" cy="35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79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0EE6-2323-AB04-D615-A6EF73DD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58656-2C33-ED7B-D8DC-0663708BA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12" y="2017670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48AB9-3EDB-1641-4AE1-9C7A3999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-309562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DBC41-0843-5679-54D0-AA6C0006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5927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2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007B-2F7E-5703-E5DE-D277298F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D448C-4048-5721-4AB0-A1F86CE8C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5957" y="1953491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F733F-5062-E503-3A3E-64DDF6FF2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806" y="1953491"/>
            <a:ext cx="4910051" cy="36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85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9030-48CC-FC90-46DA-87FAE43F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smooth-=10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2E4C2-A653-900C-C14E-B8B8F228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55" y="2027021"/>
            <a:ext cx="5619404" cy="421455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5B24D16-9EFD-D72F-58B2-9A62BB58E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0130" y="2027021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171593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F809-CB7D-B8BA-AAD6-C8BFACD2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237068-D55C-02FA-48B3-3485BD0C4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3898" y="2058382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3E59B-D987-ED74-87DD-C0484591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548" y="1471959"/>
            <a:ext cx="6273339" cy="47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26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8FAD0C-714F-1CCD-E148-83F48AB89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76" y="497330"/>
            <a:ext cx="4130453" cy="606295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delta-band oscillations (2–4Hz) in motor regions </a:t>
            </a:r>
            <a:r>
              <a:rPr lang="en-IE" dirty="0">
                <a:highlight>
                  <a:srgbClr val="FFFF00"/>
                </a:highlight>
              </a:rPr>
              <a:t>predict </a:t>
            </a:r>
            <a:r>
              <a:rPr lang="en-IE" dirty="0"/>
              <a:t>hand choice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Hand selection and </a:t>
            </a:r>
            <a:r>
              <a:rPr lang="en-US" dirty="0">
                <a:highlight>
                  <a:srgbClr val="FFFF00"/>
                </a:highlight>
              </a:rPr>
              <a:t>RT</a:t>
            </a:r>
            <a:r>
              <a:rPr lang="en-US" dirty="0"/>
              <a:t> were influenced by the phase of delta oscillations at </a:t>
            </a:r>
            <a:r>
              <a:rPr lang="en-US" dirty="0">
                <a:highlight>
                  <a:srgbClr val="FFFF00"/>
                </a:highlight>
              </a:rPr>
              <a:t>target onset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brain excitability modulates action selection</a:t>
            </a:r>
            <a:r>
              <a:rPr lang="en-US" dirty="0">
                <a:highlight>
                  <a:srgbClr val="FFFF00"/>
                </a:highlight>
              </a:rPr>
              <a:t> ,independent </a:t>
            </a:r>
            <a:r>
              <a:rPr lang="en-US" dirty="0"/>
              <a:t>of other decision factors.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*(other paper) not symmetric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E471A-539B-36CC-4EF9-0B68373D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58"/>
            <a:ext cx="793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00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D352-C120-AE71-B12D-751FD594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ITC for delta phase</a:t>
            </a:r>
            <a:br>
              <a:rPr lang="en-IE" dirty="0"/>
            </a:b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92814-C57A-5A04-B2B2-40BD67117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158" y="1825625"/>
            <a:ext cx="9729684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D844B7-D575-84EC-FBAF-8DF3F76B88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ITC for delta phase</a:t>
            </a:r>
            <a:br>
              <a:rPr kumimoji="0" lang="en-IE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241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E9DD69-C73B-CA9B-F6C4-F7D65996E600}"/>
              </a:ext>
            </a:extLst>
          </p:cNvPr>
          <p:cNvSpPr txBox="1"/>
          <p:nvPr/>
        </p:nvSpPr>
        <p:spPr>
          <a:xfrm>
            <a:off x="868423" y="763066"/>
            <a:ext cx="786179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Updated algorithm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Auto EEG preprocessing pipeline - ready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EMG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postprocessing pipeline 1: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linear envelope (ENV) (RMS method)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EMG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postprocessing pipeline 2: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Fuzzy Entropy (Z-score to balance noise 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kern="1200" dirty="0">
                <a:solidFill>
                  <a:sysClr val="windowText" lastClr="000000"/>
                </a:solidFill>
                <a:latin typeface="Aptos Display" panose="02110004020202020204"/>
                <a:ea typeface="+mj-ea"/>
                <a:cs typeface="+mj-cs"/>
              </a:rPr>
              <a:t>EMG valid check manual pipeline  (also for count partial burst)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kern="1200" dirty="0">
                <a:solidFill>
                  <a:sysClr val="windowText" lastClr="000000"/>
                </a:solidFill>
                <a:latin typeface="Aptos Display" panose="02110004020202020204"/>
                <a:ea typeface="+mj-ea"/>
                <a:cs typeface="+mj-cs"/>
              </a:rPr>
              <a:t>New EMG onsite Lock in addition to SL,RL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‘Delta’ </a:t>
            </a:r>
            <a:r>
              <a:rPr lang="en-US" kern="1200" dirty="0">
                <a:solidFill>
                  <a:sysClr val="windowText" lastClr="000000"/>
                </a:solidFill>
                <a:latin typeface="Aptos Display" panose="02110004020202020204"/>
                <a:ea typeface="+mj-ea"/>
                <a:cs typeface="+mj-cs"/>
              </a:rPr>
              <a:t>– LRP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LMM model for </a:t>
            </a: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b</a:t>
            </a:r>
            <a:r>
              <a:rPr lang="en-IE" sz="1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ehaviour</a:t>
            </a:r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  <a:p>
            <a:pPr marL="971550" lvl="1" indent="-514350">
              <a:buFont typeface="+mj-lt"/>
              <a:buAutoNum type="arabicPeriod"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  <a:p>
            <a:pPr marL="971550" lvl="1" indent="-514350">
              <a:buFont typeface="+mj-lt"/>
              <a:buAutoNum type="arabicPeriod"/>
            </a:pPr>
            <a:endParaRPr lang="en-IE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36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BDDE6F-C14A-72DA-4507-03F55BA6A53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fontAlgn="base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The scalp plot for FDI is clearly </a:t>
            </a:r>
            <a:r>
              <a:rPr lang="en-US" sz="2400" b="1">
                <a:solidFill>
                  <a:srgbClr val="000000"/>
                </a:solidFill>
                <a:latin typeface="Aptos" panose="020B0004020202020204" pitchFamily="34" charset="0"/>
              </a:rPr>
              <a:t>wider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and BCP </a:t>
            </a:r>
            <a:r>
              <a:rPr lang="en-US" sz="2400" b="1">
                <a:solidFill>
                  <a:srgbClr val="000000"/>
                </a:solidFill>
                <a:latin typeface="Aptos" panose="020B0004020202020204" pitchFamily="34" charset="0"/>
              </a:rPr>
              <a:t>narrower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(which strongly meet the hypo)</a:t>
            </a:r>
          </a:p>
          <a:p>
            <a:pPr fontAlgn="base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The Contralateral and ipsilateral patten is </a:t>
            </a:r>
            <a:r>
              <a:rPr lang="en-US" sz="2400" b="1">
                <a:solidFill>
                  <a:srgbClr val="000000"/>
                </a:solidFill>
                <a:latin typeface="Aptos" panose="020B0004020202020204" pitchFamily="34" charset="0"/>
              </a:rPr>
              <a:t>inversed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compared to MuBeta </a:t>
            </a:r>
          </a:p>
          <a:p>
            <a:pPr fontAlgn="base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(C3/C4 plot) It start at same level and have same saturation point</a:t>
            </a:r>
          </a:p>
          <a:p>
            <a:pPr fontAlgn="base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(C3/C4 plot) The slope for the High/ low or FDI/BCP is different, and the diff between Contralateral and ipsilateral is observes after evidence onsite.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02360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442AB2D-C3D7-2D68-30FB-FDBFF9B0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61" t="6744"/>
          <a:stretch/>
        </p:blipFill>
        <p:spPr>
          <a:xfrm>
            <a:off x="1263015" y="1427950"/>
            <a:ext cx="4914719" cy="3730712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B99EE2A-9C1E-8658-3CAB-99A21CB45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592" y="1496910"/>
            <a:ext cx="4691621" cy="351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6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9DBFA9-7205-1B69-5F53-577780F1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524" y="2701157"/>
            <a:ext cx="4736663" cy="3552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009C5-F898-2F92-80C9-A84976C6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Delta_SL_HL.mat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48510-1F37-0121-6D33-37F24C663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141537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593689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14B4C-4C80-214A-731F-5FC6CC8F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3EA1B-3B8D-51DE-89D3-FC9ECF5A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46" y="2154619"/>
            <a:ext cx="5171089" cy="387831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8666D-5C7C-FD26-DF42-6CDFE3DFF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89145" y="1918108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582914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4D71-A58B-EBC1-30EC-540BF77A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Delta_EOL_HL.mat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7FE5D-A420-3417-2BBD-D986E1302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46842" y="2062625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887D4-2346-FEF5-C45E-D69ACC770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992" y="2259721"/>
            <a:ext cx="5276193" cy="39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26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043545E-DA9E-ED4D-B291-79E76BC5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36" t="6202"/>
          <a:stretch/>
        </p:blipFill>
        <p:spPr>
          <a:xfrm>
            <a:off x="1163946" y="1452257"/>
            <a:ext cx="4932054" cy="3752380"/>
          </a:xfrm>
          <a:prstGeom prst="rect">
            <a:avLst/>
          </a:prstGeom>
        </p:spPr>
      </p:pic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AAFA84B5-7A92-443F-87CD-C1F6352C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10" y="132819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3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0EE0-F73E-7741-BE37-0D94F4A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9AEB2D-0568-9163-A16C-F7F96486A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17726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A15D5-050D-0490-4562-89D99865F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961" y="2268544"/>
            <a:ext cx="5132935" cy="38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97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FDB2-99DD-F68D-2A45-3BD17993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741CE-077E-1D53-79C3-D05613084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308" y="1887097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B37AC-B4F1-E7E1-7C0B-55EE8BED7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23" y="2205317"/>
            <a:ext cx="5268685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98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EC9C-EBD6-B85A-F55E-FFD8254F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3DC78-9FE3-1B8F-8757-EC8D2A051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79521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7D574-29EC-EB22-6037-F4BA500EB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788" y="2174582"/>
            <a:ext cx="4784591" cy="35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99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034DFC-9F09-67C1-7080-E4F00F882113}"/>
              </a:ext>
            </a:extLst>
          </p:cNvPr>
          <p:cNvSpPr txBox="1"/>
          <p:nvPr/>
        </p:nvSpPr>
        <p:spPr>
          <a:xfrm>
            <a:off x="939942" y="1073275"/>
            <a:ext cx="6099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chemeClr val="bg2">
                    <a:lumMod val="10000"/>
                  </a:schemeClr>
                </a:solidFill>
              </a:rPr>
              <a:t>the reason of EMG </a:t>
            </a:r>
            <a:r>
              <a:rPr lang="en-US" altLang="zh-CN" sz="1800" dirty="0">
                <a:solidFill>
                  <a:schemeClr val="bg2">
                    <a:lumMod val="10000"/>
                  </a:schemeClr>
                </a:solidFill>
              </a:rPr>
              <a:t>postprocessing pipeline 2: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- partial burst + EOL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I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23FEB5-1672-3172-5F6E-B61C9D910D48}"/>
              </a:ext>
            </a:extLst>
          </p:cNvPr>
          <p:cNvGrpSpPr/>
          <p:nvPr/>
        </p:nvGrpSpPr>
        <p:grpSpPr>
          <a:xfrm>
            <a:off x="6201465" y="19445"/>
            <a:ext cx="5892525" cy="3911420"/>
            <a:chOff x="0" y="0"/>
            <a:chExt cx="2601595" cy="2200192"/>
          </a:xfrm>
        </p:grpSpPr>
        <p:pic>
          <p:nvPicPr>
            <p:cNvPr id="6" name="图片 23">
              <a:extLst>
                <a:ext uri="{FF2B5EF4-FFF2-40B4-BE49-F238E27FC236}">
                  <a16:creationId xmlns:a16="http://schemas.microsoft.com/office/drawing/2014/main" id="{97E8A0E4-CEB0-0439-0907-4EA69461D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7" y="0"/>
              <a:ext cx="2475865" cy="18554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本框 38">
              <a:extLst>
                <a:ext uri="{FF2B5EF4-FFF2-40B4-BE49-F238E27FC236}">
                  <a16:creationId xmlns:a16="http://schemas.microsoft.com/office/drawing/2014/main" id="{0303FCAE-E40C-C88C-6B2F-5AF8EAB19A79}"/>
                </a:ext>
              </a:extLst>
            </p:cNvPr>
            <p:cNvSpPr txBox="1"/>
            <p:nvPr/>
          </p:nvSpPr>
          <p:spPr>
            <a:xfrm>
              <a:off x="0" y="1781092"/>
              <a:ext cx="2601595" cy="41910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  <a:buClrTx/>
                <a:buFontTx/>
                <a:buNone/>
              </a:pPr>
              <a:r>
                <a:rPr lang="en-GB" sz="800" kern="12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Figure 2: Three contractions on each channel of the EMG signal; The red line represents the region where the muscle contraction is ‘on’</a:t>
              </a:r>
              <a:endParaRPr lang="en-IE" sz="900" i="1" kern="1200" dirty="0">
                <a:solidFill>
                  <a:srgbClr val="44546A"/>
                </a:solidFill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E7B3FE-0642-3EFB-913F-64ABC5072578}"/>
              </a:ext>
            </a:extLst>
          </p:cNvPr>
          <p:cNvSpPr txBox="1"/>
          <p:nvPr/>
        </p:nvSpPr>
        <p:spPr>
          <a:xfrm>
            <a:off x="888858" y="2065550"/>
            <a:ext cx="60994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IE" sz="14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 1: But not sensitive to capture </a:t>
            </a:r>
            <a:r>
              <a:rPr lang="en-IE" sz="14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small </a:t>
            </a:r>
            <a:r>
              <a:rPr lang="en-US" sz="14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signal </a:t>
            </a:r>
            <a:r>
              <a:rPr lang="en-US" sz="14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+ noise. (which is important in DTDM model!)</a:t>
            </a:r>
          </a:p>
          <a:p>
            <a:pPr>
              <a:buClrTx/>
              <a:buFontTx/>
              <a:buNone/>
            </a:pPr>
            <a:r>
              <a:rPr lang="en-US" sz="14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Starting time </a:t>
            </a:r>
            <a:r>
              <a:rPr lang="en-US" sz="14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not accurate </a:t>
            </a:r>
          </a:p>
        </p:txBody>
      </p:sp>
      <p:pic>
        <p:nvPicPr>
          <p:cNvPr id="11" name="Picture 2" descr="RMS 包络线 (红色) 覆盖其原始 EMG 信号 (蓝色) 的示例图">
            <a:extLst>
              <a:ext uri="{FF2B5EF4-FFF2-40B4-BE49-F238E27FC236}">
                <a16:creationId xmlns:a16="http://schemas.microsoft.com/office/drawing/2014/main" id="{5339C87F-36D7-C29F-2C42-78AF5C94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64" y="4254188"/>
            <a:ext cx="4355687" cy="231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1DBC12-FDDE-EB56-734B-FF77BCFF0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83" y="3429000"/>
            <a:ext cx="4355687" cy="3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00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693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190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089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2579-0A83-5FD6-1A44-164566AE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903E5-4862-4BAF-F869-D044EF04D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0818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869552" y="940096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"/>
          <p:cNvSpPr/>
          <p:nvPr/>
        </p:nvSpPr>
        <p:spPr>
          <a:xfrm rot="10800000">
            <a:off x="-31496" y="-9944139"/>
            <a:ext cx="1315048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Google Shape;202;p3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282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783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3479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026" y="1879460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908" y="274350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0803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549" y="4392875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0738" y="5241017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/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517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/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8"/>
          <p:cNvSpPr/>
          <p:nvPr/>
        </p:nvSpPr>
        <p:spPr>
          <a:xfrm rot="10800000">
            <a:off x="-24355" y="-8195055"/>
            <a:ext cx="1298251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18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8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8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8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8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99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/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/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7;p9">
            <a:extLst>
              <a:ext uri="{FF2B5EF4-FFF2-40B4-BE49-F238E27FC236}">
                <a16:creationId xmlns:a16="http://schemas.microsoft.com/office/drawing/2014/main" id="{D0909FBE-12AD-4622-9144-A71FFE47336D}"/>
              </a:ext>
            </a:extLst>
          </p:cNvPr>
          <p:cNvSpPr/>
          <p:nvPr/>
        </p:nvSpPr>
        <p:spPr>
          <a:xfrm>
            <a:off x="840054" y="5157217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488;p9">
            <a:extLst>
              <a:ext uri="{FF2B5EF4-FFF2-40B4-BE49-F238E27FC236}">
                <a16:creationId xmlns:a16="http://schemas.microsoft.com/office/drawing/2014/main" id="{B428D4AA-4386-4A58-BE3C-1D4C79F6D983}"/>
              </a:ext>
            </a:extLst>
          </p:cNvPr>
          <p:cNvSpPr/>
          <p:nvPr/>
        </p:nvSpPr>
        <p:spPr>
          <a:xfrm rot="10800000">
            <a:off x="-22200" y="-5727017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489;p9" descr="Hamburger Menu Icon with solid fill">
            <a:extLst>
              <a:ext uri="{FF2B5EF4-FFF2-40B4-BE49-F238E27FC236}">
                <a16:creationId xmlns:a16="http://schemas.microsoft.com/office/drawing/2014/main" id="{DCA1F50A-7D06-4E55-A89D-5E7A7D5859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19" y="6133832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90;p9" descr="Group brainstorm with solid fill">
            <a:extLst>
              <a:ext uri="{FF2B5EF4-FFF2-40B4-BE49-F238E27FC236}">
                <a16:creationId xmlns:a16="http://schemas.microsoft.com/office/drawing/2014/main" id="{62CDF204-397B-4CCA-A906-B977489F0C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727" y="5268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91;p9" descr="Open book outline">
            <a:extLst>
              <a:ext uri="{FF2B5EF4-FFF2-40B4-BE49-F238E27FC236}">
                <a16:creationId xmlns:a16="http://schemas.microsoft.com/office/drawing/2014/main" id="{05D8B2B9-3A1F-457A-8EC4-A5D9A8824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665" y="100191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2;p9" descr="Bullseye with solid fill">
            <a:extLst>
              <a:ext uri="{FF2B5EF4-FFF2-40B4-BE49-F238E27FC236}">
                <a16:creationId xmlns:a16="http://schemas.microsoft.com/office/drawing/2014/main" id="{B4159CB5-4A54-4EEF-8246-076A35CEA11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2665" y="1859039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3;p9" descr="Lights On with solid fill">
            <a:extLst>
              <a:ext uri="{FF2B5EF4-FFF2-40B4-BE49-F238E27FC236}">
                <a16:creationId xmlns:a16="http://schemas.microsoft.com/office/drawing/2014/main" id="{A864BB52-E454-40A9-955D-B172917544E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159" y="272877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94;p9" descr="Contract with solid fill">
            <a:extLst>
              <a:ext uri="{FF2B5EF4-FFF2-40B4-BE49-F238E27FC236}">
                <a16:creationId xmlns:a16="http://schemas.microsoft.com/office/drawing/2014/main" id="{3E5B4C99-DDEB-4820-A352-CD6CB9A9E79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930" y="357414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5;p9" descr="Court with solid fill">
            <a:extLst>
              <a:ext uri="{FF2B5EF4-FFF2-40B4-BE49-F238E27FC236}">
                <a16:creationId xmlns:a16="http://schemas.microsoft.com/office/drawing/2014/main" id="{E10A3CD4-735D-4AB9-9692-114B5A2E295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2930" y="438590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96;p9" descr="Presentation with bar chart with solid fill">
            <a:extLst>
              <a:ext uri="{FF2B5EF4-FFF2-40B4-BE49-F238E27FC236}">
                <a16:creationId xmlns:a16="http://schemas.microsoft.com/office/drawing/2014/main" id="{CBBEE375-6839-414B-980A-84E1A2205EA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7299" y="5237534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72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B35FE5F6-8D00-8CF1-E7BA-123103A1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800" y="401749"/>
            <a:ext cx="8310771" cy="5505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C136B-648A-7ABF-1EE2-7EF572BD2BED}"/>
              </a:ext>
            </a:extLst>
          </p:cNvPr>
          <p:cNvSpPr txBox="1"/>
          <p:nvPr/>
        </p:nvSpPr>
        <p:spPr>
          <a:xfrm>
            <a:off x="604923" y="401749"/>
            <a:ext cx="26348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IE" sz="24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nondecision time 300-400ms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US" sz="2400" kern="1200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ea typeface="+mn-ea"/>
                <a:cs typeface="+mn-cs"/>
              </a:rPr>
              <a:t>sensory delays (220ms)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US" sz="2400" kern="1200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ea typeface="+mn-ea"/>
                <a:cs typeface="+mn-cs"/>
              </a:rPr>
              <a:t>motor delays (80ms)</a:t>
            </a:r>
            <a:endParaRPr lang="en-IE" sz="24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394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"/>
          <p:cNvSpPr/>
          <p:nvPr/>
        </p:nvSpPr>
        <p:spPr>
          <a:xfrm>
            <a:off x="847325" y="6008159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19"/>
          <p:cNvSpPr/>
          <p:nvPr/>
        </p:nvSpPr>
        <p:spPr>
          <a:xfrm rot="10800000">
            <a:off x="-24073" y="-486487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4" name="Google Shape;534;p19" descr="Group brainstorm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42" y="65917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9" descr="Open book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09" y="101204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9" descr="Bullsey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129" y="184506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9" descr="Lights On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290" y="273689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9" descr="Contrac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475" y="3571041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9" descr="Cour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7147" y="439097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9" descr="Hamburger Menu Icon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9023" y="6099857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9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6197" y="5216258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7F9597-C4EF-153A-5B6B-C5EF2E2C68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7037" y="4089842"/>
            <a:ext cx="3914963" cy="27463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DF16E-F546-1FFF-1C77-6ECF77F400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9653" y="1268069"/>
            <a:ext cx="10516511" cy="42492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9751AF-1277-708D-73D2-F17040E94D5A}"/>
              </a:ext>
            </a:extLst>
          </p:cNvPr>
          <p:cNvSpPr txBox="1">
            <a:spLocks/>
          </p:cNvSpPr>
          <p:nvPr/>
        </p:nvSpPr>
        <p:spPr>
          <a:xfrm>
            <a:off x="1419291" y="150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Ref</a:t>
            </a:r>
            <a:r>
              <a:rPr kumimoji="0" lang="en-US" altLang="zh-CN" sz="5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erence</a:t>
            </a:r>
            <a:endParaRPr kumimoji="0" lang="en-IE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335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6F3393-7D59-0230-8FD8-802B6D62A80F}"/>
              </a:ext>
            </a:extLst>
          </p:cNvPr>
          <p:cNvSpPr txBox="1">
            <a:spLocks/>
          </p:cNvSpPr>
          <p:nvPr/>
        </p:nvSpPr>
        <p:spPr>
          <a:xfrm>
            <a:off x="3500509" y="0"/>
            <a:ext cx="10909640" cy="863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EMG 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等线 Light" panose="02010600030101010101" pitchFamily="2" charset="-122"/>
                <a:cs typeface="+mj-cs"/>
              </a:rPr>
              <a:t>model- DTDM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A2925-BAAC-14E3-178C-B932C41F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509" y="2334530"/>
            <a:ext cx="8703743" cy="4460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5D63D-C6D0-0270-A680-4822F61F38B3}"/>
              </a:ext>
            </a:extLst>
          </p:cNvPr>
          <p:cNvSpPr txBox="1"/>
          <p:nvPr/>
        </p:nvSpPr>
        <p:spPr>
          <a:xfrm>
            <a:off x="7279994" y="703314"/>
            <a:ext cx="45816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altLang="zh-CN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When coherence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altLang="zh-CN" sz="22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altLang="zh-CN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PMT &amp; MT </a:t>
            </a:r>
            <a:r>
              <a:rPr lang="en-US" sz="22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monotonically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altLang="zh-CN" sz="22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2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Drift rate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sz="22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+mn-ea"/>
                <a:cs typeface="+mn-cs"/>
              </a:rPr>
              <a:t>Partial bursts number</a:t>
            </a:r>
            <a:r>
              <a:rPr lang="zh-CN" alt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 ⬆ </a:t>
            </a:r>
            <a:endParaRPr lang="en-IE" altLang="zh-CN" sz="2200" kern="1200" dirty="0">
              <a:solidFill>
                <a:prstClr val="black"/>
              </a:solidFill>
              <a:highlight>
                <a:srgbClr val="FFFFFF"/>
              </a:highlight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altLang="zh-CN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F</a:t>
            </a:r>
            <a:r>
              <a:rPr 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+mn-ea"/>
                <a:cs typeface="+mn-cs"/>
              </a:rPr>
              <a:t>irst partial burst time </a:t>
            </a:r>
            <a:r>
              <a:rPr lang="zh-CN" alt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⬆</a:t>
            </a:r>
            <a:endParaRPr lang="en-IE" sz="22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图片 30">
            <a:extLst>
              <a:ext uri="{FF2B5EF4-FFF2-40B4-BE49-F238E27FC236}">
                <a16:creationId xmlns:a16="http://schemas.microsoft.com/office/drawing/2014/main" id="{CAEC04C1-09F8-22C1-00BE-2EB1CE011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23" y="144443"/>
            <a:ext cx="4839517" cy="175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30C1A-81F3-E42F-61FF-529719305352}"/>
              </a:ext>
            </a:extLst>
          </p:cNvPr>
          <p:cNvSpPr txBox="1"/>
          <p:nvPr/>
        </p:nvSpPr>
        <p:spPr>
          <a:xfrm>
            <a:off x="1569366" y="5474690"/>
            <a:ext cx="2053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  <a:sym typeface="Arial"/>
              </a:rPr>
              <a:t>* Similar </a:t>
            </a:r>
            <a:r>
              <a:rPr lang="en-IE" altLang="zh-CN" sz="2400" kern="1200" dirty="0">
                <a:solidFill>
                  <a:prstClr val="black"/>
                </a:solidFill>
                <a:latin typeface="+mn-lt"/>
                <a:ea typeface="+mn-ea"/>
                <a:cs typeface="Arial" panose="020B0604020202020204" pitchFamily="34" charset="0"/>
              </a:rPr>
              <a:t>to</a:t>
            </a:r>
            <a:r>
              <a:rPr lang="zh-CN" altLang="en-US" sz="2400" kern="1200" dirty="0">
                <a:solidFill>
                  <a:prstClr val="black"/>
                </a:solidFill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lang="en-IE" altLang="zh-CN" sz="2400" kern="1200" dirty="0" err="1">
                <a:solidFill>
                  <a:prstClr val="black"/>
                </a:solidFill>
                <a:latin typeface="+mn-lt"/>
                <a:ea typeface="+mn-ea"/>
                <a:cs typeface="Arial" panose="020B0604020202020204" pitchFamily="34" charset="0"/>
              </a:rPr>
              <a:t>CoMs</a:t>
            </a:r>
            <a:endParaRPr lang="en-I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853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BAC53A-1F97-2119-6B40-2B2B38382E6B}"/>
              </a:ext>
            </a:extLst>
          </p:cNvPr>
          <p:cNvSpPr txBox="1"/>
          <p:nvPr/>
        </p:nvSpPr>
        <p:spPr>
          <a:xfrm>
            <a:off x="725390" y="497431"/>
            <a:ext cx="6099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the reason choose EOL- focus on </a:t>
            </a:r>
            <a:r>
              <a:rPr lang="en-US" altLang="zh-CN" sz="1400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Motor process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  </a:t>
            </a:r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38EB3-9B71-287F-E6AF-A8932C54A9B5}"/>
              </a:ext>
            </a:extLst>
          </p:cNvPr>
          <p:cNvSpPr txBox="1"/>
          <p:nvPr/>
        </p:nvSpPr>
        <p:spPr>
          <a:xfrm>
            <a:off x="684212" y="1173686"/>
            <a:ext cx="609940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063" indent="-504063" defTabSz="896112">
              <a:spcAft>
                <a:spcPts val="600"/>
              </a:spcAft>
              <a:buClrTx/>
              <a:buFont typeface="+mj-lt"/>
              <a:buAutoNum type="arabicPeriod"/>
            </a:pPr>
            <a:r>
              <a:rPr lang="en-IE" sz="14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SSM </a:t>
            </a:r>
            <a:r>
              <a:rPr lang="en-US" altLang="zh-CN" sz="1400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can’t distinguish three </a:t>
            </a:r>
            <a:r>
              <a:rPr lang="en-IE" altLang="zh-CN" sz="1400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decision process</a:t>
            </a:r>
          </a:p>
          <a:p>
            <a:pPr marL="504063" indent="-504063" defTabSz="896112">
              <a:spcAft>
                <a:spcPts val="600"/>
              </a:spcAft>
              <a:buClrTx/>
              <a:buFont typeface="+mj-lt"/>
              <a:buAutoNum type="arabicPeriod"/>
            </a:pPr>
            <a:r>
              <a:rPr lang="en-US" altLang="zh-CN" sz="1400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Motor process is simplified as delay</a:t>
            </a:r>
          </a:p>
          <a:p>
            <a:pPr marL="504063" indent="-504063" defTabSz="896112">
              <a:spcAft>
                <a:spcPts val="600"/>
              </a:spcAft>
              <a:buClrTx/>
              <a:buFont typeface="+mj-lt"/>
              <a:buAutoNum type="arabicPeriod"/>
            </a:pPr>
            <a:r>
              <a:rPr lang="en-US" sz="14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Decision adaptation between sensory to motor area is muscle dependence (FDI vs BCP)?</a:t>
            </a:r>
          </a:p>
          <a:p>
            <a:pPr marL="504063" indent="-504063" defTabSz="896112">
              <a:spcAft>
                <a:spcPts val="600"/>
              </a:spcAft>
              <a:buClrTx/>
              <a:buFont typeface="+mj-lt"/>
              <a:buAutoNum type="arabicPeriod"/>
            </a:pPr>
            <a:r>
              <a:rPr lang="en-US" altLang="zh-CN" sz="1400" kern="12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So we need </a:t>
            </a:r>
            <a:r>
              <a:rPr lang="en-IE" sz="14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precise timing of decision commitment </a:t>
            </a:r>
            <a:endParaRPr lang="en-US" altLang="zh-CN" sz="1400" kern="1200" dirty="0">
              <a:solidFill>
                <a:prstClr val="black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21">
            <a:extLst>
              <a:ext uri="{FF2B5EF4-FFF2-40B4-BE49-F238E27FC236}">
                <a16:creationId xmlns:a16="http://schemas.microsoft.com/office/drawing/2014/main" id="{29244E65-126C-649F-01EB-2FCCD07E7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037" y="342191"/>
            <a:ext cx="3788430" cy="252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406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0">
      <a:dk1>
        <a:srgbClr val="FFFFFF"/>
      </a:dk1>
      <a:lt1>
        <a:srgbClr val="A5A5A5"/>
      </a:lt1>
      <a:dk2>
        <a:srgbClr val="F2F2F2"/>
      </a:dk2>
      <a:lt2>
        <a:srgbClr val="FFFFFF"/>
      </a:lt2>
      <a:accent1>
        <a:srgbClr val="EE0000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2645</Words>
  <Application>Microsoft Office PowerPoint</Application>
  <PresentationFormat>Widescreen</PresentationFormat>
  <Paragraphs>300</Paragraphs>
  <Slides>70</Slides>
  <Notes>34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Aptos Display</vt:lpstr>
      <vt:lpstr>Noto Sans Symbols</vt:lpstr>
      <vt:lpstr>Source Sans Pro</vt:lpstr>
      <vt:lpstr>Century Gothic</vt:lpstr>
      <vt:lpstr>Calibri</vt:lpstr>
      <vt:lpstr>Arial</vt:lpstr>
      <vt:lpstr>Aptos</vt:lpstr>
      <vt:lpstr>inherit</vt:lpstr>
      <vt:lpstr>Söhne</vt:lpstr>
      <vt:lpstr>Wingdings</vt:lpstr>
      <vt:lpstr>Menlo</vt:lpstr>
      <vt:lpstr>Slice</vt:lpstr>
      <vt:lpstr>The influence of response effector on decision adaptations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MT=RT- EMG onsite</vt:lpstr>
      <vt:lpstr>EMG onsite FDI still faster!</vt:lpstr>
      <vt:lpstr>PowerPoint Presentation</vt:lpstr>
      <vt:lpstr>PowerPoint Presentation</vt:lpstr>
      <vt:lpstr>Low vs high(correct vs wrong)</vt:lpstr>
      <vt:lpstr>BCP (2) slightly higher at first but lower slop, lasting longer FDI higher in the steady stage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MB analysis </vt:lpstr>
      <vt:lpstr>FDI (C3/4+)                      BCP (C3/4+) </vt:lpstr>
      <vt:lpstr>116                                        55</vt:lpstr>
      <vt:lpstr>PowerPoint Presentation</vt:lpstr>
      <vt:lpstr>MuBeta_SL_HL.mat</vt:lpstr>
      <vt:lpstr>MuBeta_RL_HL.mat</vt:lpstr>
      <vt:lpstr>MuBeta_EOL_HL.mat</vt:lpstr>
      <vt:lpstr>PowerPoint Presentation</vt:lpstr>
      <vt:lpstr>MuBeta_SL_FDIBCP.mat</vt:lpstr>
      <vt:lpstr>MuBeta_RL_FDIBCP.mat</vt:lpstr>
      <vt:lpstr>MuBeta_EOL_FDIBCP.mat</vt:lpstr>
      <vt:lpstr>LRP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smooth-=10</vt:lpstr>
      <vt:lpstr>PowerPoint Presentation</vt:lpstr>
      <vt:lpstr>PowerPoint Presentation</vt:lpstr>
      <vt:lpstr>ITC for delta phase </vt:lpstr>
      <vt:lpstr>PowerPoint Presentation</vt:lpstr>
      <vt:lpstr>PowerPoint Presentation</vt:lpstr>
      <vt:lpstr>Delta_SL_HL.mat</vt:lpstr>
      <vt:lpstr>Delta_RL_HL.mat</vt:lpstr>
      <vt:lpstr>Delta_EOL_HL.mat</vt:lpstr>
      <vt:lpstr>PowerPoint Presentation</vt:lpstr>
      <vt:lpstr>Delta_SL_FDIBCP.mat</vt:lpstr>
      <vt:lpstr>Delta_RL_FDIBCP.mat</vt:lpstr>
      <vt:lpstr>Delta_EOL_FDIBCP.mat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PANDEMIC VACCINE ADMINISTRATION IN LOW RESOURCE SETTINGS</dc:title>
  <dc:creator>童樑</dc:creator>
  <cp:lastModifiedBy>Liang Tong</cp:lastModifiedBy>
  <cp:revision>124</cp:revision>
  <dcterms:created xsi:type="dcterms:W3CDTF">2021-10-14T18:55:06Z</dcterms:created>
  <dcterms:modified xsi:type="dcterms:W3CDTF">2024-11-04T22:38:55Z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